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7"/>
  </p:notesMasterIdLst>
  <p:sldIdLst>
    <p:sldId id="339" r:id="rId2"/>
    <p:sldId id="256" r:id="rId3"/>
    <p:sldId id="257" r:id="rId4"/>
    <p:sldId id="297" r:id="rId5"/>
    <p:sldId id="258" r:id="rId6"/>
    <p:sldId id="298" r:id="rId7"/>
    <p:sldId id="259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260" r:id="rId21"/>
    <p:sldId id="261" r:id="rId22"/>
    <p:sldId id="262" r:id="rId23"/>
    <p:sldId id="263" r:id="rId24"/>
    <p:sldId id="264" r:id="rId25"/>
    <p:sldId id="294" r:id="rId26"/>
    <p:sldId id="265" r:id="rId27"/>
    <p:sldId id="266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00" r:id="rId43"/>
    <p:sldId id="269" r:id="rId44"/>
    <p:sldId id="270" r:id="rId45"/>
    <p:sldId id="271" r:id="rId46"/>
    <p:sldId id="301" r:id="rId47"/>
    <p:sldId id="272" r:id="rId48"/>
    <p:sldId id="273" r:id="rId49"/>
    <p:sldId id="274" r:id="rId50"/>
    <p:sldId id="302" r:id="rId51"/>
    <p:sldId id="275" r:id="rId52"/>
    <p:sldId id="276" r:id="rId53"/>
    <p:sldId id="303" r:id="rId54"/>
    <p:sldId id="277" r:id="rId55"/>
    <p:sldId id="304" r:id="rId56"/>
    <p:sldId id="278" r:id="rId57"/>
    <p:sldId id="279" r:id="rId58"/>
    <p:sldId id="280" r:id="rId59"/>
    <p:sldId id="305" r:id="rId60"/>
    <p:sldId id="281" r:id="rId61"/>
    <p:sldId id="306" r:id="rId62"/>
    <p:sldId id="282" r:id="rId63"/>
    <p:sldId id="346" r:id="rId64"/>
    <p:sldId id="284" r:id="rId65"/>
    <p:sldId id="295" r:id="rId66"/>
    <p:sldId id="285" r:id="rId67"/>
    <p:sldId id="340" r:id="rId68"/>
    <p:sldId id="286" r:id="rId69"/>
    <p:sldId id="307" r:id="rId70"/>
    <p:sldId id="287" r:id="rId71"/>
    <p:sldId id="342" r:id="rId72"/>
    <p:sldId id="341" r:id="rId73"/>
    <p:sldId id="343" r:id="rId74"/>
    <p:sldId id="344" r:id="rId75"/>
    <p:sldId id="345" r:id="rId76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1" d="100"/>
          <a:sy n="81" d="100"/>
        </p:scale>
        <p:origin x="6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1C68E3E-1C8F-4852-B923-9A79391E627D}" type="datetimeFigureOut">
              <a:rPr lang="fa-IR" smtClean="0"/>
              <a:t>05/27/1442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5AAB4A-50B9-4877-8675-B6C97958247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890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AAB4A-50B9-4877-8675-B6C97958247D}" type="slidenum">
              <a:rPr lang="fa-IR" smtClean="0"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156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1AD-AE65-4C8A-BB56-65B5D7171E1F}" type="datetimeFigureOut">
              <a:rPr lang="fa-IR" smtClean="0"/>
              <a:t>05/27/1442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7CEC-6FD0-4396-81EF-ED9093D29D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151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1AD-AE65-4C8A-BB56-65B5D7171E1F}" type="datetimeFigureOut">
              <a:rPr lang="fa-IR" smtClean="0"/>
              <a:t>05/27/1442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7CEC-6FD0-4396-81EF-ED9093D29D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595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1AD-AE65-4C8A-BB56-65B5D7171E1F}" type="datetimeFigureOut">
              <a:rPr lang="fa-IR" smtClean="0"/>
              <a:t>05/27/1442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7CEC-6FD0-4396-81EF-ED9093D29D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554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1AD-AE65-4C8A-BB56-65B5D7171E1F}" type="datetimeFigureOut">
              <a:rPr lang="fa-IR" smtClean="0"/>
              <a:t>05/27/1442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7CEC-6FD0-4396-81EF-ED9093D29D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105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1AD-AE65-4C8A-BB56-65B5D7171E1F}" type="datetimeFigureOut">
              <a:rPr lang="fa-IR" smtClean="0"/>
              <a:t>05/27/1442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7CEC-6FD0-4396-81EF-ED9093D29D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5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1AD-AE65-4C8A-BB56-65B5D7171E1F}" type="datetimeFigureOut">
              <a:rPr lang="fa-IR" smtClean="0"/>
              <a:t>05/27/1442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7CEC-6FD0-4396-81EF-ED9093D29D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9811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1AD-AE65-4C8A-BB56-65B5D7171E1F}" type="datetimeFigureOut">
              <a:rPr lang="fa-IR" smtClean="0"/>
              <a:t>05/27/1442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7CEC-6FD0-4396-81EF-ED9093D29D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831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1AD-AE65-4C8A-BB56-65B5D7171E1F}" type="datetimeFigureOut">
              <a:rPr lang="fa-IR" smtClean="0"/>
              <a:t>05/27/1442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7CEC-6FD0-4396-81EF-ED9093D29D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21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1AD-AE65-4C8A-BB56-65B5D7171E1F}" type="datetimeFigureOut">
              <a:rPr lang="fa-IR" smtClean="0"/>
              <a:t>05/27/1442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7CEC-6FD0-4396-81EF-ED9093D29D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87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1AD-AE65-4C8A-BB56-65B5D7171E1F}" type="datetimeFigureOut">
              <a:rPr lang="fa-IR" smtClean="0"/>
              <a:t>05/27/1442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7CEC-6FD0-4396-81EF-ED9093D29D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058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1AD-AE65-4C8A-BB56-65B5D7171E1F}" type="datetimeFigureOut">
              <a:rPr lang="fa-IR" smtClean="0"/>
              <a:t>05/27/1442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7CEC-6FD0-4396-81EF-ED9093D29D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502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2D1AD-AE65-4C8A-BB56-65B5D7171E1F}" type="datetimeFigureOut">
              <a:rPr lang="fa-IR" smtClean="0"/>
              <a:t>05/27/1442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67CEC-6FD0-4396-81EF-ED9093D29D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804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588" y="408477"/>
            <a:ext cx="10515600" cy="285273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Long acting </a:t>
            </a:r>
            <a:r>
              <a:rPr lang="en-US" dirty="0" err="1" smtClean="0">
                <a:solidFill>
                  <a:srgbClr val="FF0000"/>
                </a:solidFill>
              </a:rPr>
              <a:t>calinurin</a:t>
            </a:r>
            <a:r>
              <a:rPr lang="en-US" dirty="0" smtClean="0">
                <a:solidFill>
                  <a:srgbClr val="FF0000"/>
                </a:solidFill>
              </a:rPr>
              <a:t> inhibitors, </a:t>
            </a:r>
            <a:r>
              <a:rPr lang="en-US" dirty="0" err="1" smtClean="0">
                <a:solidFill>
                  <a:srgbClr val="FF0000"/>
                </a:solidFill>
              </a:rPr>
              <a:t>principls</a:t>
            </a:r>
            <a:r>
              <a:rPr lang="en-US" dirty="0" smtClean="0">
                <a:solidFill>
                  <a:srgbClr val="FF0000"/>
                </a:solidFill>
              </a:rPr>
              <a:t> and benefits 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604" y="3698509"/>
            <a:ext cx="10515600" cy="15001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HAMID </a:t>
            </a:r>
            <a:r>
              <a:rPr lang="en-US" b="1" dirty="0" err="1" smtClean="0">
                <a:solidFill>
                  <a:srgbClr val="7030A0"/>
                </a:solidFill>
              </a:rPr>
              <a:t>Tayebi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khosroshahi</a:t>
            </a:r>
            <a:r>
              <a:rPr lang="en-US" b="1" dirty="0" smtClean="0">
                <a:solidFill>
                  <a:srgbClr val="7030A0"/>
                </a:solidFill>
              </a:rPr>
              <a:t>, MD</a:t>
            </a:r>
            <a:endParaRPr lang="fa-I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26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85" y="365126"/>
            <a:ext cx="11172091" cy="61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3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650415" cy="61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7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5" y="365125"/>
            <a:ext cx="11840307" cy="60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3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14260"/>
            <a:ext cx="10615246" cy="469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06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31" y="365125"/>
            <a:ext cx="11101753" cy="62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1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365125"/>
            <a:ext cx="11242431" cy="61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7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0" y="365126"/>
            <a:ext cx="11007968" cy="62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22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32" y="222738"/>
            <a:ext cx="10996246" cy="62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81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5126"/>
            <a:ext cx="11664462" cy="619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67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46" y="281354"/>
            <a:ext cx="11113477" cy="631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4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Introduction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445477" y="1197329"/>
            <a:ext cx="1146517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Immunosuppression management in clinical transplantation aims to </a:t>
            </a:r>
            <a:r>
              <a:rPr lang="en-US" sz="3200" b="1" dirty="0" smtClean="0">
                <a:solidFill>
                  <a:srgbClr val="FF0000"/>
                </a:solidFill>
              </a:rPr>
              <a:t>balance delivery of </a:t>
            </a:r>
            <a:r>
              <a:rPr lang="en-US" sz="3200" b="1" u="sng" dirty="0" smtClean="0">
                <a:solidFill>
                  <a:srgbClr val="FF0000"/>
                </a:solidFill>
              </a:rPr>
              <a:t>efficacy against adverse reactions </a:t>
            </a:r>
            <a:r>
              <a:rPr lang="en-US" sz="3200" b="1" dirty="0" smtClean="0">
                <a:solidFill>
                  <a:srgbClr val="FF0000"/>
                </a:solidFill>
              </a:rPr>
              <a:t>using therapeutic drug monitoring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r>
              <a:rPr lang="en-US" sz="3200" dirty="0" smtClean="0"/>
              <a:t> </a:t>
            </a:r>
          </a:p>
          <a:p>
            <a:pPr algn="l" rtl="0"/>
            <a:r>
              <a:rPr lang="en-US" sz="3200" b="1" dirty="0" smtClean="0"/>
              <a:t>Another important aspect of managing immunosuppression is </a:t>
            </a:r>
            <a:r>
              <a:rPr lang="en-US" sz="3200" b="1" u="sng" dirty="0" smtClean="0"/>
              <a:t>ensuring </a:t>
            </a:r>
            <a:r>
              <a:rPr lang="en-US" sz="3200" b="1" u="sng" dirty="0" smtClean="0">
                <a:solidFill>
                  <a:srgbClr val="0070C0"/>
                </a:solidFill>
              </a:rPr>
              <a:t>compliance by the transplant patient </a:t>
            </a:r>
            <a:r>
              <a:rPr lang="en-US" sz="3200" b="1" u="sng" dirty="0" smtClean="0"/>
              <a:t>in order to sustain an allograft free from rejection.</a:t>
            </a:r>
          </a:p>
          <a:p>
            <a:pPr algn="l" rtl="0"/>
            <a:r>
              <a:rPr lang="en-US" sz="2800" dirty="0" smtClean="0"/>
              <a:t> </a:t>
            </a:r>
            <a:r>
              <a:rPr lang="en-US" sz="3200" b="1" dirty="0"/>
              <a:t>Hence, </a:t>
            </a:r>
            <a:r>
              <a:rPr lang="en-US" sz="3200" b="1" u="sng" dirty="0"/>
              <a:t>most studies on immunosuppressive agents </a:t>
            </a:r>
            <a:r>
              <a:rPr lang="en-US" sz="3200" b="1" u="sng" dirty="0">
                <a:solidFill>
                  <a:srgbClr val="FF0000"/>
                </a:solidFill>
              </a:rPr>
              <a:t>focus on efficacy and safety</a:t>
            </a:r>
            <a:r>
              <a:rPr lang="en-US" sz="3200" b="1" u="sng" dirty="0"/>
              <a:t>,</a:t>
            </a:r>
            <a:r>
              <a:rPr lang="en-US" sz="3200" b="1" dirty="0"/>
              <a:t> </a:t>
            </a:r>
            <a:r>
              <a:rPr lang="en-US" sz="3200" b="1" u="sng" dirty="0"/>
              <a:t>with the goal of achieving the </a:t>
            </a:r>
            <a:r>
              <a:rPr lang="en-US" sz="3200" b="1" u="sng" dirty="0">
                <a:solidFill>
                  <a:srgbClr val="0070C0"/>
                </a:solidFill>
              </a:rPr>
              <a:t>best possible allograft function with minimal adverse effects</a:t>
            </a:r>
            <a:r>
              <a:rPr lang="en-US" sz="2800" u="sng" dirty="0"/>
              <a:t>. </a:t>
            </a:r>
          </a:p>
          <a:p>
            <a:pPr algn="l" rtl="0"/>
            <a:r>
              <a:rPr lang="en-US" sz="2800" u="sng" dirty="0" smtClean="0"/>
              <a:t> </a:t>
            </a:r>
            <a:endParaRPr lang="fa-IR" sz="2800" u="sng" dirty="0"/>
          </a:p>
        </p:txBody>
      </p:sp>
    </p:spTree>
    <p:extLst>
      <p:ext uri="{BB962C8B-B14F-4D97-AF65-F5344CB8AC3E}">
        <p14:creationId xmlns:p14="http://schemas.microsoft.com/office/powerpoint/2010/main" val="1739893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61" y="11827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Once-daily </a:t>
            </a:r>
            <a:r>
              <a:rPr lang="en-US" b="1" dirty="0" err="1" smtClean="0">
                <a:solidFill>
                  <a:srgbClr val="FF0000"/>
                </a:solidFill>
              </a:rPr>
              <a:t>tacrolimus</a:t>
            </a:r>
            <a:r>
              <a:rPr lang="en-US" b="1" dirty="0" smtClean="0">
                <a:solidFill>
                  <a:srgbClr val="FF0000"/>
                </a:solidFill>
              </a:rPr>
              <a:t>: dosing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and pharmacokinetics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43841"/>
            <a:ext cx="115941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NewRomanPS"/>
              </a:rPr>
              <a:t>Compared to twice-daily </a:t>
            </a:r>
            <a:r>
              <a:rPr lang="en-US" sz="2800" b="1" i="0" u="none" strike="noStrike" baseline="0" dirty="0" err="1" smtClean="0">
                <a:solidFill>
                  <a:schemeClr val="accent6">
                    <a:lumMod val="50000"/>
                  </a:schemeClr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NewRomanPS"/>
              </a:rPr>
              <a:t>, once-daily </a:t>
            </a:r>
            <a:r>
              <a:rPr lang="en-US" sz="2800" b="1" i="0" u="none" strike="noStrike" baseline="0" dirty="0" err="1" smtClean="0">
                <a:solidFill>
                  <a:schemeClr val="accent6">
                    <a:lumMod val="50000"/>
                  </a:schemeClr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NewRomanPS"/>
              </a:rPr>
              <a:t> is typically released more distally in the gastrointestinal tract by virtue of its dissolution properties. It has the </a:t>
            </a:r>
            <a:r>
              <a:rPr lang="en-US" sz="2800" b="1" i="0" u="sng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NewRomanPS"/>
              </a:rPr>
              <a:t>same active component and metabolism as twice-daily </a:t>
            </a:r>
            <a:r>
              <a:rPr lang="en-US" sz="2800" b="1" i="0" u="sng" strike="noStrike" baseline="0" dirty="0" err="1" smtClean="0">
                <a:solidFill>
                  <a:schemeClr val="accent6">
                    <a:lumMod val="50000"/>
                  </a:schemeClr>
                </a:solidFill>
                <a:latin typeface="TimesNewRomanPS"/>
              </a:rPr>
              <a:t>tacrolimus</a:t>
            </a:r>
            <a:r>
              <a:rPr lang="en-US" sz="2800" b="1" i="0" u="sng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NewRomanPS"/>
              </a:rPr>
              <a:t>. </a:t>
            </a:r>
          </a:p>
          <a:p>
            <a:pPr algn="l" rtl="0"/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Recommended doses for once-daily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start at 0.2–0.3 mg/kg/day within 24 hours of kidney transplantation and 0.1–0.2 mg/kg/day within 12–18 hours of liver transplantation.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935067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855785" y="277629"/>
            <a:ext cx="1133621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In a randomized, four-way, crossover trial conducted in six healthy white male subjects</a:t>
            </a:r>
            <a:r>
              <a:rPr lang="en-US" sz="3200" dirty="0" smtClean="0"/>
              <a:t>, various formulations of </a:t>
            </a:r>
            <a:r>
              <a:rPr lang="en-US" sz="3200" dirty="0" err="1" smtClean="0"/>
              <a:t>tacrolimus</a:t>
            </a:r>
            <a:r>
              <a:rPr lang="en-US" sz="3200" dirty="0" smtClean="0"/>
              <a:t> were administered to be activated in the stomach, proximal small intestines, distal small intestines, and ascending colon, and were tracked using radiolabeled material. </a:t>
            </a:r>
          </a:p>
          <a:p>
            <a:pPr algn="l" rtl="0"/>
            <a:r>
              <a:rPr lang="en-US" sz="3200" b="1" dirty="0" smtClean="0"/>
              <a:t>Results showed that </a:t>
            </a:r>
            <a:r>
              <a:rPr lang="en-US" sz="3200" b="1" dirty="0" err="1" smtClean="0"/>
              <a:t>tacrolimus</a:t>
            </a:r>
            <a:r>
              <a:rPr lang="en-US" sz="3200" b="1" dirty="0" smtClean="0"/>
              <a:t> was absorbed in the small intestines as well as the colon.</a:t>
            </a:r>
            <a:r>
              <a:rPr lang="en-US" sz="3200" dirty="0" smtClean="0"/>
              <a:t> </a:t>
            </a:r>
          </a:p>
          <a:p>
            <a:pPr algn="l" rtl="0"/>
            <a:r>
              <a:rPr lang="en-US" sz="3200" b="1" dirty="0" err="1" smtClean="0">
                <a:solidFill>
                  <a:srgbClr val="00B050"/>
                </a:solidFill>
              </a:rPr>
              <a:t>Pharmokinetic</a:t>
            </a:r>
            <a:r>
              <a:rPr lang="en-US" sz="3200" b="1" dirty="0" smtClean="0">
                <a:solidFill>
                  <a:srgbClr val="00B050"/>
                </a:solidFill>
              </a:rPr>
              <a:t> (PK) studies showed that, although there was a substantial </a:t>
            </a:r>
            <a:r>
              <a:rPr lang="en-US" sz="3200" b="1" dirty="0" err="1" smtClean="0">
                <a:solidFill>
                  <a:srgbClr val="00B050"/>
                </a:solidFill>
              </a:rPr>
              <a:t>intersubject</a:t>
            </a:r>
            <a:r>
              <a:rPr lang="en-US" sz="3200" b="1" dirty="0" smtClean="0">
                <a:solidFill>
                  <a:srgbClr val="00B050"/>
                </a:solidFill>
              </a:rPr>
              <a:t> variation in PK parameters, there were no statistical differences in the </a:t>
            </a:r>
            <a:r>
              <a:rPr lang="en-US" sz="3200" b="1" u="sng" dirty="0" smtClean="0">
                <a:solidFill>
                  <a:srgbClr val="00B050"/>
                </a:solidFill>
              </a:rPr>
              <a:t>peak concentration (</a:t>
            </a:r>
            <a:r>
              <a:rPr lang="en-US" sz="3200" b="1" u="sng" dirty="0" err="1" smtClean="0">
                <a:solidFill>
                  <a:srgbClr val="00B050"/>
                </a:solidFill>
              </a:rPr>
              <a:t>Cmax</a:t>
            </a:r>
            <a:r>
              <a:rPr lang="en-US" sz="3200" b="1" u="sng" dirty="0" smtClean="0">
                <a:solidFill>
                  <a:srgbClr val="00B050"/>
                </a:solidFill>
              </a:rPr>
              <a:t>) and areas under the curve (AUCs)</a:t>
            </a:r>
            <a:r>
              <a:rPr lang="en-US" sz="3200" b="1" dirty="0" smtClean="0">
                <a:solidFill>
                  <a:srgbClr val="00B050"/>
                </a:solidFill>
              </a:rPr>
              <a:t> achieved with the different </a:t>
            </a:r>
            <a:r>
              <a:rPr lang="en-US" sz="3200" b="1" dirty="0" err="1" smtClean="0">
                <a:solidFill>
                  <a:srgbClr val="00B050"/>
                </a:solidFill>
              </a:rPr>
              <a:t>tacrolimus</a:t>
            </a:r>
            <a:r>
              <a:rPr lang="en-US" sz="3200" b="1" dirty="0" smtClean="0">
                <a:solidFill>
                  <a:srgbClr val="00B050"/>
                </a:solidFill>
              </a:rPr>
              <a:t> regimens released at various sites of the gastrointestinal tract.</a:t>
            </a:r>
            <a:endParaRPr lang="fa-IR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69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650631" y="1027906"/>
            <a:ext cx="108907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i="0" u="sng" strike="noStrike" baseline="0" dirty="0" smtClean="0">
                <a:solidFill>
                  <a:srgbClr val="000000"/>
                </a:solidFill>
                <a:latin typeface="TimesNewRomanPS"/>
              </a:rPr>
              <a:t>Phase I PK studies among healthy volunteers showed that </a:t>
            </a:r>
            <a:r>
              <a:rPr lang="en-US" sz="2800" b="1" i="0" u="sng" strike="noStrike" baseline="0" dirty="0" smtClean="0">
                <a:solidFill>
                  <a:srgbClr val="00B050"/>
                </a:solidFill>
                <a:latin typeface="TimesNewRomanPS"/>
              </a:rPr>
              <a:t>once- and twice-daily </a:t>
            </a:r>
            <a:r>
              <a:rPr lang="en-US" sz="2800" b="1" i="0" u="sng" strike="noStrike" baseline="0" dirty="0" err="1" smtClean="0">
                <a:solidFill>
                  <a:srgbClr val="00B050"/>
                </a:solidFill>
                <a:latin typeface="TimesNewRomanPS"/>
              </a:rPr>
              <a:t>tacrolimus</a:t>
            </a:r>
            <a:r>
              <a:rPr lang="en-US" sz="2800" b="1" i="0" u="sng" strike="noStrike" baseline="0" dirty="0" smtClean="0">
                <a:solidFill>
                  <a:srgbClr val="00B050"/>
                </a:solidFill>
                <a:latin typeface="TimesNewRomanPS"/>
              </a:rPr>
              <a:t> administered based on a milligram-to-milligram conversion achieved similar AUC and trough levels</a:t>
            </a:r>
            <a:r>
              <a:rPr lang="en-US" sz="2800" b="1" i="0" u="none" strike="noStrike" baseline="0" dirty="0" smtClean="0">
                <a:solidFill>
                  <a:srgbClr val="00B050"/>
                </a:solidFill>
                <a:latin typeface="TimesNewRomanPS"/>
              </a:rPr>
              <a:t> (minimum concentration [</a:t>
            </a:r>
            <a:r>
              <a:rPr lang="en-US" sz="2800" b="1" i="0" u="none" strike="noStrike" baseline="0" dirty="0" err="1" smtClean="0">
                <a:solidFill>
                  <a:srgbClr val="00B050"/>
                </a:solidFill>
                <a:latin typeface="TimesNewRomanPS"/>
              </a:rPr>
              <a:t>Cmin</a:t>
            </a:r>
            <a:r>
              <a:rPr lang="en-US" sz="2800" b="1" i="0" u="none" strike="noStrike" baseline="0" dirty="0" smtClean="0">
                <a:solidFill>
                  <a:srgbClr val="00B050"/>
                </a:solidFill>
                <a:latin typeface="TimesNewRomanPS"/>
              </a:rPr>
              <a:t>]).5</a:t>
            </a:r>
          </a:p>
          <a:p>
            <a:pPr algn="l" rtl="0"/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</a:t>
            </a:r>
          </a:p>
          <a:p>
            <a:pPr algn="l" rtl="0"/>
            <a:r>
              <a:rPr lang="en-US" sz="2800" b="1" i="0" u="sng" strike="noStrike" baseline="0" dirty="0" smtClean="0">
                <a:solidFill>
                  <a:srgbClr val="000000"/>
                </a:solidFill>
                <a:latin typeface="TimesNewRomanPS"/>
              </a:rPr>
              <a:t>Once-daily </a:t>
            </a:r>
            <a:r>
              <a:rPr lang="en-US" sz="2800" b="1" i="0" u="sng" strike="noStrike" baseline="0" dirty="0" err="1" smtClean="0">
                <a:solidFill>
                  <a:srgbClr val="000000"/>
                </a:solidFill>
                <a:latin typeface="TimesNewRomanPS"/>
              </a:rPr>
              <a:t>tacrolimus</a:t>
            </a:r>
            <a:r>
              <a:rPr lang="en-US" sz="2800" b="1" i="0" u="sng" strike="noStrike" baseline="0" dirty="0" smtClean="0">
                <a:solidFill>
                  <a:srgbClr val="000000"/>
                </a:solidFill>
                <a:latin typeface="TimesNewRomanPS"/>
              </a:rPr>
              <a:t> was noted to have a lower </a:t>
            </a:r>
            <a:r>
              <a:rPr lang="en-US" sz="2800" b="1" i="0" u="sng" strike="noStrike" baseline="0" dirty="0" err="1" smtClean="0">
                <a:solidFill>
                  <a:srgbClr val="000000"/>
                </a:solidFill>
                <a:latin typeface="TimesNewRomanPS"/>
              </a:rPr>
              <a:t>Cmax</a:t>
            </a:r>
            <a:r>
              <a:rPr lang="en-US" sz="2800" b="1" i="0" u="sng" strike="noStrike" baseline="0" dirty="0" smtClean="0">
                <a:solidFill>
                  <a:srgbClr val="000000"/>
                </a:solidFill>
                <a:latin typeface="TimesNewRomanPS"/>
              </a:rPr>
              <a:t> and a longer time to achieve maximal concentration (</a:t>
            </a:r>
            <a:r>
              <a:rPr lang="en-US" sz="2800" b="1" i="0" u="sng" strike="noStrike" baseline="0" dirty="0" err="1" smtClean="0">
                <a:solidFill>
                  <a:srgbClr val="000000"/>
                </a:solidFill>
                <a:latin typeface="TimesNewRomanPS"/>
              </a:rPr>
              <a:t>Tmax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) compared to twice-daily tacrolimus.5 </a:t>
            </a:r>
          </a:p>
          <a:p>
            <a:pPr algn="l" rtl="0"/>
            <a:r>
              <a:rPr lang="en-US" sz="2800" b="1" i="0" u="sng" strike="noStrike" baseline="0" dirty="0" smtClean="0">
                <a:solidFill>
                  <a:srgbClr val="7030A0"/>
                </a:solidFill>
                <a:latin typeface="TimesNewRomanPS"/>
              </a:rPr>
              <a:t>The effects of food intake on the PK profile of once- and twice-daily </a:t>
            </a:r>
            <a:r>
              <a:rPr lang="en-US" sz="2800" b="1" i="0" u="sng" strike="noStrike" baseline="0" dirty="0" err="1" smtClean="0">
                <a:solidFill>
                  <a:srgbClr val="7030A0"/>
                </a:solidFill>
                <a:latin typeface="TimesNewRomanPS"/>
              </a:rPr>
              <a:t>tacrolimus</a:t>
            </a:r>
            <a:r>
              <a:rPr lang="en-US" sz="2800" b="1" i="0" u="sng" strike="noStrike" baseline="0" dirty="0" smtClean="0">
                <a:solidFill>
                  <a:srgbClr val="7030A0"/>
                </a:solidFill>
                <a:latin typeface="TimesNewRomanPS"/>
              </a:rPr>
              <a:t> are similar in that </a:t>
            </a:r>
            <a:r>
              <a:rPr lang="en-US" sz="2800" b="1" i="0" u="sng" strike="noStrike" baseline="0" dirty="0" err="1" smtClean="0">
                <a:solidFill>
                  <a:srgbClr val="7030A0"/>
                </a:solidFill>
                <a:latin typeface="TimesNewRomanPS"/>
              </a:rPr>
              <a:t>Cmax</a:t>
            </a:r>
            <a:r>
              <a:rPr lang="en-US" sz="2800" b="1" i="0" u="sng" strike="noStrike" baseline="0" dirty="0" smtClean="0">
                <a:solidFill>
                  <a:srgbClr val="7030A0"/>
                </a:solidFill>
                <a:latin typeface="TimesNewRomanPS"/>
              </a:rPr>
              <a:t> and AUC decreased by about 20%–25%, while </a:t>
            </a:r>
            <a:r>
              <a:rPr lang="en-US" sz="2800" b="1" i="0" u="sng" strike="noStrike" baseline="0" dirty="0" err="1" smtClean="0">
                <a:solidFill>
                  <a:srgbClr val="7030A0"/>
                </a:solidFill>
                <a:latin typeface="TimesNewRomanPS"/>
              </a:rPr>
              <a:t>Tmax</a:t>
            </a:r>
            <a:r>
              <a:rPr lang="en-US" sz="2800" b="1" i="0" u="sng" strike="noStrike" baseline="0" dirty="0" smtClean="0">
                <a:solidFill>
                  <a:srgbClr val="7030A0"/>
                </a:solidFill>
                <a:latin typeface="TimesNewRomanPS"/>
              </a:rPr>
              <a:t> increased by 80%.5</a:t>
            </a:r>
            <a:endParaRPr lang="fa-IR" sz="28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15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668216" y="1027906"/>
            <a:ext cx="11183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i="0" u="none" strike="noStrike" baseline="0" dirty="0" smtClean="0">
                <a:solidFill>
                  <a:srgbClr val="C00000"/>
                </a:solidFill>
                <a:latin typeface="TimesNewRomanPS"/>
              </a:rPr>
              <a:t>Phase II PK studies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involving adult kidney, liver, and heart transplant patients showed that the </a:t>
            </a:r>
            <a:r>
              <a:rPr lang="en-US" sz="2800" b="1" i="0" u="sng" strike="noStrike" baseline="0" dirty="0" smtClean="0">
                <a:solidFill>
                  <a:srgbClr val="000000"/>
                </a:solidFill>
                <a:latin typeface="TimesNewRomanPS"/>
              </a:rPr>
              <a:t>AUC and trough levels achieved with once-daily </a:t>
            </a:r>
            <a:r>
              <a:rPr lang="en-US" sz="2800" b="1" i="0" u="sng" strike="noStrike" baseline="0" dirty="0" err="1" smtClean="0">
                <a:solidFill>
                  <a:srgbClr val="000000"/>
                </a:solidFill>
                <a:latin typeface="TimesNewRomanPS"/>
              </a:rPr>
              <a:t>tacrolimus</a:t>
            </a:r>
            <a:r>
              <a:rPr lang="en-US" sz="2800" b="1" i="0" u="sng" strike="noStrike" baseline="0" dirty="0" smtClean="0">
                <a:solidFill>
                  <a:srgbClr val="000000"/>
                </a:solidFill>
                <a:latin typeface="TimesNewRomanPS"/>
              </a:rPr>
              <a:t> were within the 80%–125% range in comparison with twice-daily </a:t>
            </a:r>
            <a:r>
              <a:rPr lang="en-US" sz="2800" b="1" i="0" u="sng" strike="noStrike" baseline="0" dirty="0" err="1" smtClean="0">
                <a:solidFill>
                  <a:srgbClr val="000000"/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, </a:t>
            </a:r>
            <a:r>
              <a:rPr lang="en-US" sz="2800" b="1" i="0" u="none" strike="noStrike" baseline="0" dirty="0" smtClean="0">
                <a:solidFill>
                  <a:srgbClr val="C00000"/>
                </a:solidFill>
                <a:latin typeface="TimesNewRomanPS"/>
              </a:rPr>
              <a:t>suggesting </a:t>
            </a:r>
            <a:r>
              <a:rPr lang="en-US" sz="2800" b="1" i="0" u="sng" strike="noStrike" baseline="0" dirty="0" smtClean="0">
                <a:solidFill>
                  <a:srgbClr val="C00000"/>
                </a:solidFill>
                <a:latin typeface="TimesNewRomanPS"/>
              </a:rPr>
              <a:t>bioequivalence</a:t>
            </a:r>
            <a:r>
              <a:rPr lang="en-US" sz="2800" b="1" i="0" u="none" strike="noStrike" baseline="0" dirty="0" smtClean="0">
                <a:solidFill>
                  <a:srgbClr val="C00000"/>
                </a:solidFill>
                <a:latin typeface="TimesNewRomanPS"/>
              </a:rPr>
              <a:t> in PKs between the two </a:t>
            </a:r>
            <a:r>
              <a:rPr lang="en-US" sz="2800" b="1" i="0" u="none" strike="noStrike" baseline="0" dirty="0" err="1" smtClean="0">
                <a:solidFill>
                  <a:srgbClr val="C00000"/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rgbClr val="C00000"/>
                </a:solidFill>
                <a:latin typeface="TimesNewRomanPS"/>
              </a:rPr>
              <a:t> formulations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.5 </a:t>
            </a:r>
          </a:p>
          <a:p>
            <a:pPr algn="l" rtl="0"/>
            <a:r>
              <a:rPr lang="en-US" sz="2800" b="1" i="0" u="sng" strike="noStrike" baseline="0" dirty="0" smtClean="0">
                <a:solidFill>
                  <a:srgbClr val="000000"/>
                </a:solidFill>
                <a:latin typeface="TimesNewRomanPS"/>
              </a:rPr>
              <a:t>In a Japanese study that compared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once- with twice-daily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in </a:t>
            </a:r>
            <a:r>
              <a:rPr lang="en-US" sz="2800" b="1" i="0" u="sng" strike="noStrike" baseline="0" dirty="0" smtClean="0">
                <a:solidFill>
                  <a:srgbClr val="000000"/>
                </a:solidFill>
                <a:latin typeface="TimesNewRomanPS"/>
              </a:rPr>
              <a:t>102 de novo kidney transplant recipients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, PK studies revealed </a:t>
            </a:r>
            <a:r>
              <a:rPr lang="en-US" sz="2800" b="1" i="0" u="none" strike="noStrike" baseline="0" dirty="0" smtClean="0">
                <a:solidFill>
                  <a:srgbClr val="C00000"/>
                </a:solidFill>
                <a:latin typeface="TimesNewRomanPS"/>
              </a:rPr>
              <a:t>similar AUC, </a:t>
            </a:r>
            <a:r>
              <a:rPr lang="en-US" sz="2800" b="1" i="0" u="none" strike="noStrike" baseline="0" dirty="0" err="1" smtClean="0">
                <a:solidFill>
                  <a:srgbClr val="C00000"/>
                </a:solidFill>
                <a:latin typeface="TimesNewRomanPS"/>
              </a:rPr>
              <a:t>Cmax</a:t>
            </a:r>
            <a:r>
              <a:rPr lang="en-US" sz="2800" b="1" i="0" u="none" strike="noStrike" baseline="0" dirty="0" smtClean="0">
                <a:solidFill>
                  <a:srgbClr val="C00000"/>
                </a:solidFill>
                <a:latin typeface="TimesNewRomanPS"/>
              </a:rPr>
              <a:t>, and trough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levels between the two formulations. 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1713590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474783" y="1027906"/>
            <a:ext cx="115765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i="0" u="sng" strike="noStrike" baseline="0" dirty="0" smtClean="0">
                <a:solidFill>
                  <a:srgbClr val="000000"/>
                </a:solidFill>
                <a:latin typeface="TimesNewRomanPS"/>
              </a:rPr>
              <a:t>In a Phase II study of 47 stable kidney transplant patients </a:t>
            </a:r>
            <a:r>
              <a:rPr lang="en-US" sz="2800" b="1" i="0" u="sng" strike="noStrike" baseline="0" dirty="0" smtClean="0">
                <a:solidFill>
                  <a:srgbClr val="FF0000"/>
                </a:solidFill>
                <a:latin typeface="TimesNewRomanPS"/>
              </a:rPr>
              <a:t>converted from twice- to once-daily </a:t>
            </a:r>
            <a:r>
              <a:rPr lang="en-US" sz="2800" b="1" i="0" u="sng" strike="noStrike" baseline="0" dirty="0" err="1" smtClean="0">
                <a:solidFill>
                  <a:srgbClr val="FF0000"/>
                </a:solidFill>
                <a:latin typeface="TimesNewRomanPS"/>
              </a:rPr>
              <a:t>tacrolimus</a:t>
            </a:r>
            <a:r>
              <a:rPr lang="en-US" sz="2800" b="1" i="0" u="sng" strike="noStrike" baseline="0" dirty="0" smtClean="0">
                <a:solidFill>
                  <a:srgbClr val="000000"/>
                </a:solidFill>
                <a:latin typeface="TimesNewRomanPS"/>
              </a:rPr>
              <a:t>, PK studies done on days 7 (baseline prior to conversion), 14, and 21 </a:t>
            </a:r>
            <a:r>
              <a:rPr lang="en-US" sz="2800" b="1" i="0" u="sng" strike="noStrike" baseline="0" dirty="0" smtClean="0">
                <a:solidFill>
                  <a:srgbClr val="0070C0"/>
                </a:solidFill>
                <a:latin typeface="TimesNewRomanPS"/>
              </a:rPr>
              <a:t>revealed lower </a:t>
            </a:r>
            <a:r>
              <a:rPr lang="en-US" sz="2800" b="1" i="0" u="sng" strike="noStrike" baseline="0" dirty="0" err="1" smtClean="0">
                <a:solidFill>
                  <a:srgbClr val="0070C0"/>
                </a:solidFill>
                <a:latin typeface="TimesNewRomanPS"/>
              </a:rPr>
              <a:t>Cmax</a:t>
            </a:r>
            <a:r>
              <a:rPr lang="en-US" sz="2800" b="1" i="0" u="sng" strike="noStrike" baseline="0" dirty="0" smtClean="0">
                <a:solidFill>
                  <a:srgbClr val="0070C0"/>
                </a:solidFill>
                <a:latin typeface="TimesNewRomanPS"/>
              </a:rPr>
              <a:t>, peak–trough ratio, and percent fluctuation as well as significantly longer </a:t>
            </a:r>
            <a:r>
              <a:rPr lang="en-US" sz="2800" b="1" i="0" u="sng" strike="noStrike" baseline="0" dirty="0" err="1" smtClean="0">
                <a:solidFill>
                  <a:srgbClr val="0070C0"/>
                </a:solidFill>
                <a:latin typeface="TimesNewRomanPS"/>
              </a:rPr>
              <a:t>Tmax</a:t>
            </a:r>
            <a:r>
              <a:rPr lang="en-US" sz="2800" b="1" i="0" u="sng" strike="noStrike" baseline="0" dirty="0" smtClean="0">
                <a:solidFill>
                  <a:srgbClr val="0070C0"/>
                </a:solidFill>
                <a:latin typeface="TimesNewRomanPS"/>
              </a:rPr>
              <a:t> for once-daily </a:t>
            </a:r>
            <a:r>
              <a:rPr lang="en-US" sz="2800" b="1" i="0" u="sng" strike="noStrike" baseline="0" dirty="0" err="1" smtClean="0">
                <a:solidFill>
                  <a:srgbClr val="0070C0"/>
                </a:solidFill>
                <a:latin typeface="TimesNewRomanPS"/>
              </a:rPr>
              <a:t>tacrolimus</a:t>
            </a:r>
            <a:r>
              <a:rPr lang="en-US" sz="2800" b="1" i="0" u="sng" strike="noStrike" baseline="0" dirty="0" smtClean="0">
                <a:solidFill>
                  <a:srgbClr val="0070C0"/>
                </a:solidFill>
                <a:latin typeface="TimesNewRomanPS"/>
              </a:rPr>
              <a:t> compared to the twice-daily formulation</a:t>
            </a:r>
            <a:r>
              <a:rPr lang="en-US" sz="2800" b="0" i="0" u="none" strike="noStrike" baseline="0" dirty="0" smtClean="0">
                <a:solidFill>
                  <a:srgbClr val="0070C0"/>
                </a:solidFill>
                <a:latin typeface="TimesNewRomanPS"/>
              </a:rPr>
              <a:t>.</a:t>
            </a:r>
          </a:p>
          <a:p>
            <a:pPr algn="l" rtl="0"/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"/>
              </a:rPr>
              <a:t>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Similar observations were noted in 57 liver transplant recipients converted from twice- to once-daily tacrolimus.10 The greater bioavailability of once-daily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allowed similar AUC exposure using a dose that is about 30% lower than the twice-daily formulation.9,10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3684231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656492" y="588719"/>
            <a:ext cx="113831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u="sng" dirty="0">
                <a:solidFill>
                  <a:srgbClr val="0070C0"/>
                </a:solidFill>
              </a:rPr>
              <a:t>Among pediatric kidney transplant recipients, </a:t>
            </a:r>
            <a:r>
              <a:rPr lang="en-US" sz="3200" b="1" dirty="0">
                <a:solidFill>
                  <a:srgbClr val="0070C0"/>
                </a:solidFill>
              </a:rPr>
              <a:t>AUC and trough were noted to decrease after conversion to once-daily </a:t>
            </a:r>
            <a:r>
              <a:rPr lang="en-US" sz="3200" b="1" dirty="0" err="1">
                <a:solidFill>
                  <a:srgbClr val="0070C0"/>
                </a:solidFill>
              </a:rPr>
              <a:t>tacrolimus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</a:p>
          <a:p>
            <a:pPr algn="l" rtl="0"/>
            <a:r>
              <a:rPr lang="en-US" sz="3200" b="1" u="sng" dirty="0" smtClean="0">
                <a:solidFill>
                  <a:srgbClr val="C00000"/>
                </a:solidFill>
              </a:rPr>
              <a:t>These </a:t>
            </a:r>
            <a:r>
              <a:rPr lang="en-US" sz="3200" b="1" u="sng" dirty="0">
                <a:solidFill>
                  <a:srgbClr val="C00000"/>
                </a:solidFill>
              </a:rPr>
              <a:t>differences were statistically significant in a PK study involving 34 </a:t>
            </a:r>
            <a:r>
              <a:rPr lang="en-US" sz="3200" b="1" u="sng" dirty="0" smtClean="0">
                <a:solidFill>
                  <a:srgbClr val="C00000"/>
                </a:solidFill>
              </a:rPr>
              <a:t>patients, </a:t>
            </a:r>
            <a:r>
              <a:rPr lang="en-US" sz="3200" b="1" u="sng" dirty="0">
                <a:solidFill>
                  <a:srgbClr val="C00000"/>
                </a:solidFill>
              </a:rPr>
              <a:t>and not statistically significant in another study involving 19 patients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</a:p>
          <a:p>
            <a:pPr algn="l" rtl="0"/>
            <a:r>
              <a:rPr lang="en-US" sz="3200" b="1" u="sng" dirty="0" smtClean="0"/>
              <a:t>*PK </a:t>
            </a:r>
            <a:r>
              <a:rPr lang="en-US" sz="3200" b="1" u="sng" dirty="0"/>
              <a:t>studies conducted on 19 stable lung transplant patients converted to once-daily </a:t>
            </a:r>
            <a:r>
              <a:rPr lang="en-US" sz="3200" b="1" u="sng" dirty="0" err="1"/>
              <a:t>tacrolimus</a:t>
            </a:r>
            <a:r>
              <a:rPr lang="en-US" sz="3200" b="1" u="sng" dirty="0"/>
              <a:t> showed that the bioavailability of </a:t>
            </a:r>
            <a:r>
              <a:rPr lang="en-US" sz="3200" b="1" u="sng" dirty="0" err="1"/>
              <a:t>tacrolimus</a:t>
            </a:r>
            <a:r>
              <a:rPr lang="en-US" sz="3200" b="1" u="sng" dirty="0"/>
              <a:t> is similar with once- and twice-daily formulations</a:t>
            </a:r>
            <a:r>
              <a:rPr lang="en-US" sz="3200" b="1" u="sng" dirty="0" smtClean="0"/>
              <a:t>.</a:t>
            </a:r>
            <a:r>
              <a:rPr lang="en-US" sz="3200" b="1" dirty="0">
                <a:solidFill>
                  <a:srgbClr val="C00000"/>
                </a:solidFill>
              </a:rPr>
              <a:t> AUC and trough levels were similar in both formulations.13</a:t>
            </a:r>
          </a:p>
          <a:p>
            <a:pPr algn="l" rtl="0"/>
            <a:r>
              <a:rPr lang="en-US" sz="3200" b="1" u="sng" dirty="0" smtClean="0"/>
              <a:t> 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798936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398584" y="1520206"/>
            <a:ext cx="115941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u="sng" dirty="0" smtClean="0">
                <a:solidFill>
                  <a:srgbClr val="0070C0"/>
                </a:solidFill>
              </a:rPr>
              <a:t>Based on the above, it is recommended that </a:t>
            </a:r>
            <a:r>
              <a:rPr lang="en-US" sz="3200" b="1" u="sng" dirty="0" err="1" smtClean="0">
                <a:solidFill>
                  <a:srgbClr val="0070C0"/>
                </a:solidFill>
              </a:rPr>
              <a:t>tacrolimus</a:t>
            </a:r>
            <a:r>
              <a:rPr lang="en-US" sz="3200" b="1" u="sng" dirty="0" smtClean="0">
                <a:solidFill>
                  <a:srgbClr val="0070C0"/>
                </a:solidFill>
              </a:rPr>
              <a:t> be taken on an empty stomach at least 1 hour before </a:t>
            </a:r>
            <a:r>
              <a:rPr lang="en-US" sz="3200" b="1" u="sng" dirty="0">
                <a:solidFill>
                  <a:srgbClr val="0070C0"/>
                </a:solidFill>
              </a:rPr>
              <a:t>or 2–3 hours after a meal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l" rtl="0"/>
            <a:endParaRPr lang="en-US" sz="3200" b="1" u="sng" dirty="0" smtClean="0"/>
          </a:p>
          <a:p>
            <a:pPr algn="l" rtl="0"/>
            <a:r>
              <a:rPr lang="en-US" sz="3200" b="1" u="sng" dirty="0" smtClean="0"/>
              <a:t>Given </a:t>
            </a:r>
            <a:r>
              <a:rPr lang="en-US" sz="3200" b="1" u="sng" dirty="0"/>
              <a:t>the overall similarities in the PK profile of both </a:t>
            </a:r>
            <a:r>
              <a:rPr lang="en-US" sz="3200" b="1" u="sng" dirty="0" err="1"/>
              <a:t>tacrolimus</a:t>
            </a:r>
            <a:r>
              <a:rPr lang="en-US" sz="3200" b="1" u="sng" dirty="0"/>
              <a:t> formulations, therapeutic drug monitoring for both once- and twice-daily </a:t>
            </a:r>
            <a:r>
              <a:rPr lang="en-US" sz="3200" b="1" u="sng" dirty="0" err="1"/>
              <a:t>tacrolimus</a:t>
            </a:r>
            <a:r>
              <a:rPr lang="en-US" sz="3200" b="1" u="sng" dirty="0"/>
              <a:t> is done based on the </a:t>
            </a:r>
            <a:r>
              <a:rPr lang="en-US" sz="3200" b="1" u="sng" dirty="0" err="1"/>
              <a:t>Cmin</a:t>
            </a:r>
            <a:r>
              <a:rPr lang="en-US" sz="3200" b="1" u="sng" dirty="0"/>
              <a:t> or trough level, measured 24 hours from the last once-daily </a:t>
            </a:r>
            <a:r>
              <a:rPr lang="en-US" sz="3200" b="1" u="sng" dirty="0" err="1"/>
              <a:t>tacrolimus</a:t>
            </a:r>
            <a:r>
              <a:rPr lang="en-US" sz="3200" b="1" u="sng" dirty="0"/>
              <a:t> dose and 12 hours after the twice-daily </a:t>
            </a:r>
            <a:r>
              <a:rPr lang="en-US" sz="3200" b="1" u="sng" dirty="0" err="1"/>
              <a:t>tacrolimus</a:t>
            </a:r>
            <a:r>
              <a:rPr lang="en-US" sz="3200" b="1" u="sng" dirty="0"/>
              <a:t> </a:t>
            </a:r>
            <a:r>
              <a:rPr lang="en-US" sz="3200" b="1" u="sng" dirty="0" smtClean="0"/>
              <a:t>dose</a:t>
            </a:r>
            <a:r>
              <a:rPr lang="en-US" sz="3200" b="1" dirty="0" smtClean="0"/>
              <a:t>.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1551844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345830" y="1027906"/>
            <a:ext cx="115003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u="sng" dirty="0" smtClean="0">
                <a:solidFill>
                  <a:srgbClr val="0070C0"/>
                </a:solidFill>
              </a:rPr>
              <a:t>The </a:t>
            </a:r>
            <a:r>
              <a:rPr lang="en-US" sz="3200" b="1" u="sng" dirty="0" err="1" smtClean="0">
                <a:solidFill>
                  <a:srgbClr val="0070C0"/>
                </a:solidFill>
              </a:rPr>
              <a:t>pharmocokinetics</a:t>
            </a:r>
            <a:r>
              <a:rPr lang="en-US" sz="3200" b="1" u="sng" dirty="0" smtClean="0">
                <a:solidFill>
                  <a:srgbClr val="0070C0"/>
                </a:solidFill>
              </a:rPr>
              <a:t> of both </a:t>
            </a:r>
            <a:r>
              <a:rPr lang="en-US" sz="3200" b="1" u="sng" dirty="0" err="1" smtClean="0">
                <a:solidFill>
                  <a:srgbClr val="0070C0"/>
                </a:solidFill>
              </a:rPr>
              <a:t>tacrolimus</a:t>
            </a:r>
            <a:r>
              <a:rPr lang="en-US" sz="3200" b="1" u="sng" dirty="0" smtClean="0">
                <a:solidFill>
                  <a:srgbClr val="0070C0"/>
                </a:solidFill>
              </a:rPr>
              <a:t> formulations are affected by patient age, race, hematocrit, and cytochrome P (CYP) 3A5 genotype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</a:p>
          <a:p>
            <a:pPr algn="l" rtl="0"/>
            <a:r>
              <a:rPr lang="en-US" sz="3200" b="1" dirty="0" smtClean="0"/>
              <a:t> </a:t>
            </a:r>
            <a:r>
              <a:rPr lang="en-US" sz="3200" b="1" u="sng" dirty="0" smtClean="0"/>
              <a:t>Between-subject PK variability is similar between once- and twice-daily </a:t>
            </a:r>
            <a:r>
              <a:rPr lang="en-US" sz="3200" b="1" u="sng" dirty="0" err="1" smtClean="0"/>
              <a:t>tacrolimus</a:t>
            </a:r>
            <a:r>
              <a:rPr lang="en-US" sz="3200" b="1" dirty="0" smtClean="0"/>
              <a:t>.</a:t>
            </a:r>
          </a:p>
          <a:p>
            <a:pPr algn="l" rtl="0"/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However, within-subject inter-occasion PK variability, a measure of stability of drug exposure over time, is lower with once-daily </a:t>
            </a:r>
            <a:r>
              <a:rPr lang="en-US" sz="3200" b="1" dirty="0" err="1" smtClean="0">
                <a:solidFill>
                  <a:srgbClr val="7030A0"/>
                </a:solidFill>
              </a:rPr>
              <a:t>tacrolimus</a:t>
            </a:r>
            <a:r>
              <a:rPr lang="en-US" sz="3200" b="1" dirty="0" smtClean="0">
                <a:solidFill>
                  <a:srgbClr val="7030A0"/>
                </a:solidFill>
              </a:rPr>
              <a:t>.</a:t>
            </a:r>
            <a:endParaRPr lang="fa-IR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33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7" y="365126"/>
            <a:ext cx="11652739" cy="61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79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3" y="178044"/>
            <a:ext cx="11383107" cy="65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3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597876" y="1690688"/>
            <a:ext cx="112893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u="sng" dirty="0" smtClean="0"/>
              <a:t>Over the years, immunosuppressive regimens used in transplantation have evolved</a:t>
            </a:r>
            <a:r>
              <a:rPr lang="en-US" sz="3200" b="1" dirty="0" smtClean="0"/>
              <a:t>.</a:t>
            </a:r>
          </a:p>
          <a:p>
            <a:pPr algn="l" rtl="0"/>
            <a:r>
              <a:rPr lang="en-US" sz="3200" b="1" dirty="0" smtClean="0">
                <a:solidFill>
                  <a:srgbClr val="7030A0"/>
                </a:solidFill>
              </a:rPr>
              <a:t> In current practice, the most commonly used immunosuppressive regimen includes a </a:t>
            </a:r>
            <a:r>
              <a:rPr lang="en-US" sz="3200" b="1" dirty="0" err="1" smtClean="0">
                <a:solidFill>
                  <a:srgbClr val="7030A0"/>
                </a:solidFill>
              </a:rPr>
              <a:t>calcineurin</a:t>
            </a:r>
            <a:r>
              <a:rPr lang="en-US" sz="3200" b="1" dirty="0" smtClean="0">
                <a:solidFill>
                  <a:srgbClr val="7030A0"/>
                </a:solidFill>
              </a:rPr>
              <a:t> inhibitor (cyclosporine, </a:t>
            </a:r>
            <a:r>
              <a:rPr lang="en-US" sz="3200" b="1" dirty="0" err="1" smtClean="0">
                <a:solidFill>
                  <a:srgbClr val="7030A0"/>
                </a:solidFill>
              </a:rPr>
              <a:t>tacrolimus</a:t>
            </a:r>
            <a:r>
              <a:rPr lang="en-US" sz="3200" b="1" dirty="0" smtClean="0">
                <a:solidFill>
                  <a:srgbClr val="7030A0"/>
                </a:solidFill>
              </a:rPr>
              <a:t>) and an antimetabolite (</a:t>
            </a:r>
            <a:r>
              <a:rPr lang="en-US" sz="3200" b="1" dirty="0" err="1" smtClean="0">
                <a:solidFill>
                  <a:srgbClr val="7030A0"/>
                </a:solidFill>
              </a:rPr>
              <a:t>mycophenolate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mofetil</a:t>
            </a:r>
            <a:r>
              <a:rPr lang="en-US" sz="3200" b="1" dirty="0" smtClean="0">
                <a:solidFill>
                  <a:srgbClr val="7030A0"/>
                </a:solidFill>
              </a:rPr>
              <a:t>, azathioprine), with or without corticosteroids.3</a:t>
            </a:r>
          </a:p>
          <a:p>
            <a:pPr algn="l" rtl="0"/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9540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365126"/>
            <a:ext cx="11113477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0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2" y="609600"/>
            <a:ext cx="11406553" cy="59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58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234462"/>
            <a:ext cx="10937630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2" y="762000"/>
            <a:ext cx="1154723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79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92" y="269631"/>
            <a:ext cx="11125200" cy="65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6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2" y="234462"/>
            <a:ext cx="11136923" cy="62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29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8" y="365125"/>
            <a:ext cx="11301046" cy="59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11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23" y="520944"/>
            <a:ext cx="10621107" cy="60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58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4" y="349494"/>
            <a:ext cx="11043138" cy="614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20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31" y="365125"/>
            <a:ext cx="11101753" cy="609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2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838201" y="1570892"/>
            <a:ext cx="10990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u="sng" dirty="0"/>
              <a:t>Increasing availability of a broad range of </a:t>
            </a:r>
            <a:r>
              <a:rPr lang="en-US" sz="3200" b="1" u="sng" dirty="0" smtClean="0"/>
              <a:t>immunosuppressive medications </a:t>
            </a:r>
            <a:r>
              <a:rPr lang="en-US" sz="3200" b="1" u="sng" dirty="0"/>
              <a:t>and formulations opens possibilities of designing regimens that achieve </a:t>
            </a:r>
            <a:endParaRPr lang="en-US" sz="3200" b="1" u="sng" dirty="0" smtClean="0"/>
          </a:p>
          <a:p>
            <a:pPr algn="l" rtl="0"/>
            <a:r>
              <a:rPr lang="en-US" sz="3200" b="1" dirty="0" smtClean="0"/>
              <a:t>1- the </a:t>
            </a:r>
            <a:r>
              <a:rPr lang="en-US" sz="3200" b="1" u="sng" dirty="0">
                <a:solidFill>
                  <a:srgbClr val="FF0000"/>
                </a:solidFill>
              </a:rPr>
              <a:t>best possible graft outcome </a:t>
            </a:r>
            <a:r>
              <a:rPr lang="en-US" sz="3200" b="1" dirty="0"/>
              <a:t>along </a:t>
            </a:r>
            <a:r>
              <a:rPr lang="en-US" sz="3200" b="1" dirty="0" smtClean="0"/>
              <a:t>with</a:t>
            </a:r>
          </a:p>
          <a:p>
            <a:pPr algn="l" rtl="0"/>
            <a:r>
              <a:rPr lang="en-US" sz="3200" b="1" dirty="0" smtClean="0"/>
              <a:t>2-  </a:t>
            </a:r>
            <a:r>
              <a:rPr lang="en-US" sz="3200" b="1" u="sng" dirty="0"/>
              <a:t>minimal adverse effects while</a:t>
            </a:r>
            <a:r>
              <a:rPr lang="en-US" sz="3200" b="1" dirty="0"/>
              <a:t>, at the same time, </a:t>
            </a:r>
            <a:endParaRPr lang="en-US" sz="3200" b="1" dirty="0" smtClean="0"/>
          </a:p>
          <a:p>
            <a:pPr algn="l" rtl="0"/>
            <a:r>
              <a:rPr lang="en-US" sz="3200" b="1" dirty="0" smtClean="0"/>
              <a:t>3- </a:t>
            </a:r>
            <a:r>
              <a:rPr lang="en-US" sz="3200" b="1" u="sng" dirty="0" smtClean="0"/>
              <a:t>maximizing </a:t>
            </a:r>
            <a:r>
              <a:rPr lang="en-US" sz="3200" b="1" u="sng" dirty="0">
                <a:solidFill>
                  <a:srgbClr val="7030A0"/>
                </a:solidFill>
              </a:rPr>
              <a:t>treatment adherence </a:t>
            </a:r>
            <a:r>
              <a:rPr lang="en-US" sz="3200" b="1" dirty="0"/>
              <a:t>among transplant recipients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2379037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0" y="480646"/>
            <a:ext cx="11007968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94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0" y="365125"/>
            <a:ext cx="11136922" cy="61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709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715107" y="1690688"/>
            <a:ext cx="107617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As could be expected,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dose was significantly higher in the high-expressive genotype group both before and after conversion to once-daily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. Conversion from twice- to once-daily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resulted in a decrease in variability in the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trough levels among patients with high-expressive genotype.</a:t>
            </a:r>
            <a:endParaRPr lang="fa-I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71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351692" y="939749"/>
            <a:ext cx="111838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800" b="1" i="0" u="sng" strike="noStrike" baseline="0" dirty="0" smtClean="0">
                <a:solidFill>
                  <a:schemeClr val="accent6">
                    <a:lumMod val="75000"/>
                  </a:schemeClr>
                </a:solidFill>
                <a:latin typeface="TimesNewRomanPS"/>
              </a:rPr>
              <a:t>Despite a lack of studies involving </a:t>
            </a:r>
            <a:r>
              <a:rPr lang="en-US" sz="2800" b="1" i="0" u="sng" strike="noStrike" baseline="0" dirty="0" smtClean="0">
                <a:solidFill>
                  <a:srgbClr val="7030A0"/>
                </a:solidFill>
                <a:latin typeface="TimesNewRomanPS"/>
              </a:rPr>
              <a:t>drug interactions </a:t>
            </a:r>
            <a:r>
              <a:rPr lang="en-US" sz="2800" b="1" i="0" u="sng" strike="noStrike" baseline="0" dirty="0" smtClean="0">
                <a:solidFill>
                  <a:schemeClr val="accent6">
                    <a:lumMod val="75000"/>
                  </a:schemeClr>
                </a:solidFill>
                <a:latin typeface="TimesNewRomanPS"/>
              </a:rPr>
              <a:t>with once-daily </a:t>
            </a:r>
            <a:r>
              <a:rPr lang="en-US" sz="2800" b="1" i="0" u="sng" strike="noStrike" baseline="0" dirty="0" err="1" smtClean="0">
                <a:solidFill>
                  <a:schemeClr val="accent6">
                    <a:lumMod val="75000"/>
                  </a:schemeClr>
                </a:solidFill>
                <a:latin typeface="TimesNewRomanPS"/>
              </a:rPr>
              <a:t>tacrolimus</a:t>
            </a:r>
            <a:r>
              <a:rPr lang="en-US" sz="2800" b="1" i="0" u="sng" strike="noStrike" baseline="0" dirty="0" smtClean="0">
                <a:solidFill>
                  <a:schemeClr val="accent6">
                    <a:lumMod val="75000"/>
                  </a:schemeClr>
                </a:solidFill>
                <a:latin typeface="TimesNewRomanPS"/>
              </a:rPr>
              <a:t>, it is reasonable to believe that once- and twice-daily </a:t>
            </a:r>
            <a:r>
              <a:rPr lang="en-US" sz="2800" b="1" i="0" u="sng" strike="noStrike" baseline="0" dirty="0" err="1" smtClean="0">
                <a:solidFill>
                  <a:schemeClr val="accent6">
                    <a:lumMod val="75000"/>
                  </a:schemeClr>
                </a:solidFill>
                <a:latin typeface="TimesNewRomanPS"/>
              </a:rPr>
              <a:t>tacrolimus</a:t>
            </a:r>
            <a:r>
              <a:rPr lang="en-US" sz="2800" b="1" i="0" u="sng" strike="noStrike" baseline="0" dirty="0" smtClean="0">
                <a:solidFill>
                  <a:schemeClr val="accent6">
                    <a:lumMod val="75000"/>
                  </a:schemeClr>
                </a:solidFill>
                <a:latin typeface="TimesNewRomanPS"/>
              </a:rPr>
              <a:t> would exhibit similar drug interaction patterns as they share the same active constituent.</a:t>
            </a:r>
            <a:r>
              <a:rPr lang="en-US" sz="2800" b="1" i="0" u="none" strike="noStrike" baseline="0" dirty="0" smtClean="0">
                <a:solidFill>
                  <a:schemeClr val="accent6">
                    <a:lumMod val="75000"/>
                  </a:schemeClr>
                </a:solidFill>
                <a:latin typeface="TimesNewRomanPS"/>
              </a:rPr>
              <a:t>5</a:t>
            </a:r>
          </a:p>
          <a:p>
            <a:pPr algn="just" rtl="0"/>
            <a:r>
              <a:rPr lang="en-US" sz="2800" b="1" i="0" u="sng" strike="noStrike" baseline="0" dirty="0" smtClean="0">
                <a:solidFill>
                  <a:srgbClr val="7030A0"/>
                </a:solidFill>
                <a:latin typeface="TimesNewRomanPS"/>
              </a:rPr>
              <a:t>The similarity in the PK profiles of once- and twice-daily </a:t>
            </a:r>
            <a:r>
              <a:rPr lang="en-US" sz="2800" b="1" i="0" u="sng" strike="noStrike" baseline="0" dirty="0" err="1" smtClean="0">
                <a:solidFill>
                  <a:srgbClr val="7030A0"/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</a:t>
            </a:r>
            <a:endParaRPr lang="en-US" sz="2800" b="1" i="0" u="sng" strike="noStrike" baseline="0" dirty="0" smtClean="0">
              <a:solidFill>
                <a:srgbClr val="000000"/>
              </a:solidFill>
              <a:latin typeface="TimesNewRomanPS"/>
            </a:endParaRPr>
          </a:p>
          <a:p>
            <a:pPr algn="just" rtl="0"/>
            <a:r>
              <a:rPr lang="en-US" sz="2800" b="1" i="0" u="sng" strike="noStrike" baseline="0" dirty="0" smtClean="0">
                <a:solidFill>
                  <a:srgbClr val="000000"/>
                </a:solidFill>
                <a:latin typeface="TimesNewRomanPS"/>
              </a:rPr>
              <a:t>Both formulations have similar AUC and trough levels, although there was a trend toward lower, although often not statistically significant, AUC and </a:t>
            </a:r>
            <a:r>
              <a:rPr lang="en-US" sz="2800" b="1" i="0" u="sng" strike="noStrike" baseline="0" dirty="0" err="1" smtClean="0">
                <a:solidFill>
                  <a:srgbClr val="000000"/>
                </a:solidFill>
                <a:latin typeface="TimesNewRomanPS"/>
              </a:rPr>
              <a:t>Cmax</a:t>
            </a:r>
            <a:r>
              <a:rPr lang="en-US" sz="2800" b="1" i="0" u="sng" strike="noStrike" baseline="0" dirty="0" smtClean="0">
                <a:solidFill>
                  <a:srgbClr val="000000"/>
                </a:solidFill>
                <a:latin typeface="TimesNewRomanPS"/>
              </a:rPr>
              <a:t> with once-daily </a:t>
            </a:r>
            <a:r>
              <a:rPr lang="en-US" sz="2800" b="1" i="0" u="sng" strike="noStrike" baseline="0" dirty="0" err="1" smtClean="0">
                <a:solidFill>
                  <a:srgbClr val="000000"/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. </a:t>
            </a:r>
          </a:p>
          <a:p>
            <a:pPr algn="just" rtl="0"/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Once-daily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could allow for minimization in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intrapatient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inter-occasion variability in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Cmin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, especially among patients with CYP3A5 high-expressive genotype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"/>
              </a:rPr>
              <a:t>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0133270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633046" y="1690688"/>
            <a:ext cx="10996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Whether the PK bioequivalence between the two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formulations translates to the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noninferiority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of once-daily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compared to twice-daily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can only be </a:t>
            </a:r>
            <a:r>
              <a:rPr lang="en-US" sz="2800" b="1" i="0" u="sng" strike="noStrike" baseline="0" dirty="0" smtClean="0">
                <a:solidFill>
                  <a:srgbClr val="7030A0"/>
                </a:solidFill>
                <a:latin typeface="TimesNewRomanPS"/>
              </a:rPr>
              <a:t>determined by efficacy studies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that compare outcomes of patients who received either formulation; these are discussed in the following section.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5285920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Efficacy studies on once-daily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tacrolimus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569" y="1690688"/>
            <a:ext cx="116292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i="0" u="none" strike="noStrike" baseline="0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Kidney transplantation</a:t>
            </a:r>
          </a:p>
          <a:p>
            <a:pPr algn="just" rtl="0"/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A randomized, open-label, multicenter, three-armed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noninferiority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trial18 involving 638 de novo kidney transplant recipients, comparing the efficacy of once- and twice-daily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with cyclosporine, showed that both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formulations were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noninferior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to cyclosporine, as measured by efficacy failure rate, consisting of </a:t>
            </a:r>
            <a:r>
              <a:rPr lang="en-US" sz="2800" b="1" i="0" u="sng" strike="noStrike" baseline="0" dirty="0" smtClean="0">
                <a:solidFill>
                  <a:srgbClr val="000000"/>
                </a:solidFill>
                <a:latin typeface="TimesNewRomanPS"/>
              </a:rPr>
              <a:t>death, graft failure, and biopsy-proven acute rejection (BPAR) at 1 year. </a:t>
            </a:r>
            <a:endParaRPr lang="fa-IR" sz="2800" b="1" u="sng" dirty="0"/>
          </a:p>
        </p:txBody>
      </p:sp>
    </p:spTree>
    <p:extLst>
      <p:ext uri="{BB962C8B-B14F-4D97-AF65-F5344CB8AC3E}">
        <p14:creationId xmlns:p14="http://schemas.microsoft.com/office/powerpoint/2010/main" val="36564178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211016" y="931039"/>
            <a:ext cx="11769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000000"/>
                </a:solidFill>
                <a:latin typeface="TimesNewRomanPS"/>
              </a:rPr>
              <a:t>The rates of BPAR at 6 months and 1 year were significantly lower in the twice-daily </a:t>
            </a:r>
            <a:r>
              <a:rPr lang="en-US" sz="3200" b="1" dirty="0" err="1">
                <a:solidFill>
                  <a:srgbClr val="000000"/>
                </a:solidFill>
                <a:latin typeface="TimesNewRomanPS"/>
              </a:rPr>
              <a:t>tacrolimus</a:t>
            </a:r>
            <a:r>
              <a:rPr lang="en-US" sz="3200" b="1" dirty="0">
                <a:solidFill>
                  <a:srgbClr val="000000"/>
                </a:solidFill>
                <a:latin typeface="TimesNewRomanPS"/>
              </a:rPr>
              <a:t> group (3.8% and 7.5%, respectively) compared to the cyclosporine group (11.8% and 13.7%, respectively). </a:t>
            </a:r>
            <a:endParaRPr lang="en-US" sz="3200" b="1" dirty="0" smtClean="0">
              <a:solidFill>
                <a:srgbClr val="000000"/>
              </a:solidFill>
              <a:latin typeface="TimesNewRomanPS"/>
            </a:endParaRPr>
          </a:p>
          <a:p>
            <a:pPr algn="l" rtl="0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NewRomanPS"/>
              </a:rPr>
              <a:t>BPAR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NewRomanPS"/>
              </a:rPr>
              <a:t>rates at 6 months and 1 year were not statistically different between the once-daily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NewRomanPS"/>
              </a:rPr>
              <a:t>tacrolimus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NewRomanPS"/>
              </a:rPr>
              <a:t> (7.9% and 10.3%, respectively) and cyclosporine groups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NewRomanP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604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457201" y="939243"/>
            <a:ext cx="110665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u="sng" dirty="0" smtClean="0"/>
              <a:t>It is worth noting that about one-third of the patients who received once-daily </a:t>
            </a:r>
            <a:r>
              <a:rPr lang="en-US" sz="3200" b="1" u="sng" dirty="0" err="1" smtClean="0"/>
              <a:t>tacrolimus</a:t>
            </a:r>
            <a:r>
              <a:rPr lang="en-US" sz="3200" b="1" u="sng" dirty="0" smtClean="0"/>
              <a:t> had trough levels below target during the early post-transplant period </a:t>
            </a:r>
            <a:r>
              <a:rPr lang="en-US" sz="3200" b="1" u="sng" dirty="0"/>
              <a:t>day </a:t>
            </a:r>
            <a:r>
              <a:rPr lang="en-US" sz="3200" b="1" dirty="0"/>
              <a:t>3</a:t>
            </a:r>
            <a:r>
              <a:rPr lang="en-US" sz="3200" b="1" dirty="0" smtClean="0"/>
              <a:t>).</a:t>
            </a:r>
          </a:p>
          <a:p>
            <a:pPr algn="l"/>
            <a:r>
              <a:rPr lang="en-US" sz="3200" b="1" dirty="0" smtClean="0"/>
              <a:t> </a:t>
            </a:r>
          </a:p>
          <a:p>
            <a:pPr algn="l"/>
            <a:r>
              <a:rPr lang="en-US" sz="3200" b="1" dirty="0">
                <a:solidFill>
                  <a:srgbClr val="7030A0"/>
                </a:solidFill>
              </a:rPr>
              <a:t>T</a:t>
            </a:r>
            <a:r>
              <a:rPr lang="en-US" sz="3200" b="1" dirty="0" smtClean="0">
                <a:solidFill>
                  <a:srgbClr val="7030A0"/>
                </a:solidFill>
              </a:rPr>
              <a:t>here </a:t>
            </a:r>
            <a:r>
              <a:rPr lang="en-US" sz="3200" b="1" dirty="0">
                <a:solidFill>
                  <a:srgbClr val="7030A0"/>
                </a:solidFill>
              </a:rPr>
              <a:t>was a trend toward higher mean trough levels achieved among patients in the twice-daily </a:t>
            </a:r>
            <a:r>
              <a:rPr lang="en-US" sz="3200" b="1" dirty="0" err="1">
                <a:solidFill>
                  <a:srgbClr val="7030A0"/>
                </a:solidFill>
              </a:rPr>
              <a:t>tacrolimus</a:t>
            </a:r>
            <a:r>
              <a:rPr lang="en-US" sz="3200" b="1" dirty="0">
                <a:solidFill>
                  <a:srgbClr val="7030A0"/>
                </a:solidFill>
              </a:rPr>
              <a:t> group who did not develop BPAR compared to those who developed BPAR on either </a:t>
            </a:r>
            <a:r>
              <a:rPr lang="en-US" sz="3200" b="1" dirty="0" err="1">
                <a:solidFill>
                  <a:srgbClr val="7030A0"/>
                </a:solidFill>
              </a:rPr>
              <a:t>tacrolimus</a:t>
            </a:r>
            <a:r>
              <a:rPr lang="en-US" sz="3200" b="1" dirty="0">
                <a:solidFill>
                  <a:srgbClr val="7030A0"/>
                </a:solidFill>
              </a:rPr>
              <a:t> formulation</a:t>
            </a:r>
            <a:r>
              <a:rPr lang="en-US" sz="3200" b="1" dirty="0"/>
              <a:t>.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19743323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644769" y="1443841"/>
            <a:ext cx="11183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Another randomized, double-blind, multicenter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noninferiority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trial with 667 de novo kidney transplant patients compared the efficacy of once-daily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with twice-daily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. </a:t>
            </a:r>
          </a:p>
          <a:p>
            <a:pPr algn="l" rtl="0"/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All subjects received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mycophenolate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"/>
              </a:rPr>
              <a:t>mofetil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"/>
              </a:rPr>
              <a:t> and corticosteroids, without antibody induction. </a:t>
            </a:r>
          </a:p>
          <a:p>
            <a:pPr algn="l" rtl="0"/>
            <a:r>
              <a:rPr lang="en-US" sz="2800" b="1" i="0" u="none" strike="noStrike" baseline="0" dirty="0" smtClean="0">
                <a:solidFill>
                  <a:schemeClr val="accent6">
                    <a:lumMod val="75000"/>
                  </a:schemeClr>
                </a:solidFill>
                <a:latin typeface="TimesNewRomanPS"/>
              </a:rPr>
              <a:t>In this trial, the once-daily </a:t>
            </a:r>
            <a:r>
              <a:rPr lang="en-US" sz="2800" b="1" i="0" u="none" strike="noStrike" baseline="0" dirty="0" err="1" smtClean="0">
                <a:solidFill>
                  <a:schemeClr val="accent6">
                    <a:lumMod val="75000"/>
                  </a:schemeClr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chemeClr val="accent6">
                    <a:lumMod val="75000"/>
                  </a:schemeClr>
                </a:solidFill>
                <a:latin typeface="TimesNewRomanPS"/>
              </a:rPr>
              <a:t> group was found to have slightly higher BPAR rates at 24 weeks and 12 months.19 </a:t>
            </a:r>
            <a:endParaRPr lang="fa-I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65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597876" y="1027906"/>
            <a:ext cx="109962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It is notable that the treatment differences between once- and twice-daily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fell outside the 10%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prespecified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noninferiority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margin for the primary and secondary endpoints, suggesting that once-daily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may not be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noninferior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to twice-daily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fa-I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7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54" y="10721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Rationale for once-daily </a:t>
            </a:r>
            <a:r>
              <a:rPr lang="en-US" b="1" dirty="0" err="1" smtClean="0">
                <a:solidFill>
                  <a:srgbClr val="FF0000"/>
                </a:solidFill>
              </a:rPr>
              <a:t>tacrolimus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in clinical practice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354" y="1432780"/>
            <a:ext cx="115120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7030A0"/>
                </a:solidFill>
              </a:rPr>
              <a:t>Conventional immunosuppression in the modern era involves twice-daily oral dosing of </a:t>
            </a:r>
            <a:r>
              <a:rPr lang="en-US" sz="3200" b="1" dirty="0" err="1" smtClean="0">
                <a:solidFill>
                  <a:srgbClr val="7030A0"/>
                </a:solidFill>
              </a:rPr>
              <a:t>calcineurin</a:t>
            </a:r>
            <a:r>
              <a:rPr lang="en-US" sz="3200" b="1" dirty="0" smtClean="0">
                <a:solidFill>
                  <a:srgbClr val="7030A0"/>
                </a:solidFill>
              </a:rPr>
              <a:t> inhibitors and </a:t>
            </a:r>
            <a:r>
              <a:rPr lang="en-US" sz="3200" b="1" dirty="0" err="1" smtClean="0">
                <a:solidFill>
                  <a:srgbClr val="7030A0"/>
                </a:solidFill>
              </a:rPr>
              <a:t>antiproliferatives</a:t>
            </a:r>
            <a:r>
              <a:rPr lang="en-US" sz="3200" b="1" dirty="0" smtClean="0">
                <a:solidFill>
                  <a:srgbClr val="7030A0"/>
                </a:solidFill>
              </a:rPr>
              <a:t> such as </a:t>
            </a:r>
            <a:r>
              <a:rPr lang="en-US" sz="3200" b="1" dirty="0" err="1" smtClean="0">
                <a:solidFill>
                  <a:srgbClr val="7030A0"/>
                </a:solidFill>
              </a:rPr>
              <a:t>mycophenolate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mofetil</a:t>
            </a:r>
            <a:r>
              <a:rPr lang="en-US" sz="3200" b="1" dirty="0" smtClean="0">
                <a:solidFill>
                  <a:srgbClr val="7030A0"/>
                </a:solidFill>
              </a:rPr>
              <a:t>.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algn="l" rtl="0"/>
            <a:r>
              <a:rPr lang="en-US" sz="3200" b="1" u="sng" dirty="0" smtClean="0">
                <a:solidFill>
                  <a:srgbClr val="7030A0"/>
                </a:solidFill>
              </a:rPr>
              <a:t>This </a:t>
            </a:r>
            <a:r>
              <a:rPr lang="en-US" sz="3200" b="1" u="sng" dirty="0">
                <a:solidFill>
                  <a:srgbClr val="7030A0"/>
                </a:solidFill>
              </a:rPr>
              <a:t>need for twice-daily dosing schedules has been associated with </a:t>
            </a:r>
            <a:r>
              <a:rPr lang="en-US" sz="3200" b="1" u="sng" dirty="0" err="1">
                <a:solidFill>
                  <a:srgbClr val="7030A0"/>
                </a:solidFill>
              </a:rPr>
              <a:t>nonadherence</a:t>
            </a:r>
            <a:r>
              <a:rPr lang="en-US" sz="3200" b="1" u="sng" dirty="0"/>
              <a:t>. </a:t>
            </a:r>
            <a:endParaRPr lang="en-US" sz="3200" b="1" u="sng" dirty="0" smtClean="0"/>
          </a:p>
          <a:p>
            <a:pPr algn="l" rtl="0"/>
            <a:r>
              <a:rPr lang="en-US" sz="3200" b="1" dirty="0" smtClean="0"/>
              <a:t>Previous </a:t>
            </a:r>
            <a:r>
              <a:rPr lang="en-US" sz="3200" b="1" dirty="0"/>
              <a:t>reviews directed at recipients transplanted between the late 1980s and mid-2000s showed that the </a:t>
            </a:r>
            <a:r>
              <a:rPr lang="en-US" sz="3200" b="1" u="sng" dirty="0"/>
              <a:t>prevalence of </a:t>
            </a:r>
            <a:r>
              <a:rPr lang="en-US" sz="3200" b="1" u="sng" dirty="0" err="1"/>
              <a:t>nonadherence</a:t>
            </a:r>
            <a:r>
              <a:rPr lang="en-US" sz="3200" b="1" u="sng" dirty="0"/>
              <a:t> to immunosuppressive medications averaged about 25</a:t>
            </a:r>
            <a:r>
              <a:rPr lang="en-US" sz="3200" b="1" u="sng" dirty="0" smtClean="0"/>
              <a:t>%. </a:t>
            </a:r>
          </a:p>
        </p:txBody>
      </p:sp>
    </p:spTree>
    <p:extLst>
      <p:ext uri="{BB962C8B-B14F-4D97-AF65-F5344CB8AC3E}">
        <p14:creationId xmlns:p14="http://schemas.microsoft.com/office/powerpoint/2010/main" val="32538741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597877" y="1606062"/>
            <a:ext cx="109493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It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is also worth noting that the mean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trough achieved in the once-daily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group during the first week post-transplant was significantly lower compared to the twice-daily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group.</a:t>
            </a:r>
            <a:endParaRPr lang="fa-I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301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433754" y="1430217"/>
            <a:ext cx="11324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Whether this relatively lower </a:t>
            </a:r>
            <a:r>
              <a:rPr lang="en-US" sz="3200" b="1" dirty="0" err="1" smtClean="0"/>
              <a:t>tacrolimus</a:t>
            </a:r>
            <a:r>
              <a:rPr lang="en-US" sz="3200" b="1" dirty="0" smtClean="0"/>
              <a:t> trough early post-transplant in the once-daily </a:t>
            </a:r>
            <a:r>
              <a:rPr lang="en-US" sz="3200" b="1" dirty="0" err="1" smtClean="0"/>
              <a:t>tacrolimus</a:t>
            </a:r>
            <a:r>
              <a:rPr lang="en-US" sz="3200" b="1" dirty="0" smtClean="0"/>
              <a:t> group contributed downstream to higher BPAR rates deserves further investigation</a:t>
            </a:r>
            <a:r>
              <a:rPr lang="en-US" sz="3200" dirty="0" smtClean="0"/>
              <a:t>. Even more importantly, future experience will need to verify whether this rejection risk may be modifiable by optimizing drug exposure with increase in the daily dose of the drug. </a:t>
            </a:r>
          </a:p>
          <a:p>
            <a:pPr algn="l" rtl="0"/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</a:rPr>
              <a:t>Overall, results showed comparable patient and allograft survival, renal function, and adverse effects between the two formulations.</a:t>
            </a:r>
            <a:r>
              <a:rPr lang="en-US" sz="3200" u="sng" dirty="0" smtClean="0"/>
              <a:t>5,19</a:t>
            </a:r>
            <a:endParaRPr lang="fa-IR" sz="3200" u="sng" dirty="0"/>
          </a:p>
        </p:txBody>
      </p:sp>
    </p:spTree>
    <p:extLst>
      <p:ext uri="{BB962C8B-B14F-4D97-AF65-F5344CB8AC3E}">
        <p14:creationId xmlns:p14="http://schemas.microsoft.com/office/powerpoint/2010/main" val="38646663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281354" y="1027906"/>
            <a:ext cx="1162929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In an open-label, randomized study (</a:t>
            </a:r>
            <a:r>
              <a:rPr lang="en-US" sz="3200" b="1" dirty="0" err="1" smtClean="0"/>
              <a:t>Optimising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ImmunoSuppression</a:t>
            </a:r>
            <a:r>
              <a:rPr lang="en-US" sz="3200" b="1" dirty="0" smtClean="0"/>
              <a:t> After Kidney Transplantation with </a:t>
            </a:r>
            <a:r>
              <a:rPr lang="en-US" sz="3200" b="1" dirty="0" smtClean="0">
                <a:solidFill>
                  <a:srgbClr val="7030A0"/>
                </a:solidFill>
              </a:rPr>
              <a:t>ADVAGRAF </a:t>
            </a:r>
            <a:r>
              <a:rPr lang="en-US" sz="3200" b="1" dirty="0" smtClean="0"/>
              <a:t>[OSAKA] trial), 976 adult kidney transplant patients were grouped into four arms to receive</a:t>
            </a:r>
            <a:r>
              <a:rPr lang="en-US" sz="3200" dirty="0" smtClean="0"/>
              <a:t>:</a:t>
            </a:r>
          </a:p>
          <a:p>
            <a:pPr algn="l" rtl="0"/>
            <a:r>
              <a:rPr lang="en-US" sz="3200" b="1" dirty="0" smtClean="0">
                <a:solidFill>
                  <a:srgbClr val="7030A0"/>
                </a:solidFill>
              </a:rPr>
              <a:t>1- twice-daily tacrolimus</a:t>
            </a:r>
            <a:r>
              <a:rPr lang="en-US" sz="3200" b="1" dirty="0">
                <a:solidFill>
                  <a:srgbClr val="7030A0"/>
                </a:solidFill>
              </a:rPr>
              <a:t>0.2 mg/kg/day (arm 1);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algn="l" rtl="0"/>
            <a:r>
              <a:rPr lang="en-US" sz="3200" dirty="0" smtClean="0">
                <a:solidFill>
                  <a:srgbClr val="00B050"/>
                </a:solidFill>
              </a:rPr>
              <a:t>2- once-daily </a:t>
            </a:r>
            <a:r>
              <a:rPr lang="en-US" sz="3200" dirty="0" err="1">
                <a:solidFill>
                  <a:srgbClr val="00B050"/>
                </a:solidFill>
              </a:rPr>
              <a:t>tacrolimus</a:t>
            </a:r>
            <a:r>
              <a:rPr lang="en-US" sz="3200" dirty="0">
                <a:solidFill>
                  <a:srgbClr val="00B050"/>
                </a:solidFill>
              </a:rPr>
              <a:t> 0.2 mg/kg/day (arm 2</a:t>
            </a:r>
            <a:r>
              <a:rPr lang="en-US" sz="3200" dirty="0" smtClean="0">
                <a:solidFill>
                  <a:srgbClr val="00B050"/>
                </a:solidFill>
              </a:rPr>
              <a:t>);</a:t>
            </a:r>
          </a:p>
          <a:p>
            <a:pPr algn="l" rtl="0"/>
            <a:r>
              <a:rPr lang="en-US" sz="3200" dirty="0" smtClean="0"/>
              <a:t>3-  </a:t>
            </a:r>
            <a:r>
              <a:rPr lang="en-US" sz="3200" dirty="0">
                <a:solidFill>
                  <a:srgbClr val="FF0000"/>
                </a:solidFill>
              </a:rPr>
              <a:t>once-daily </a:t>
            </a:r>
            <a:r>
              <a:rPr lang="en-US" sz="3200" dirty="0" err="1">
                <a:solidFill>
                  <a:srgbClr val="FF0000"/>
                </a:solidFill>
              </a:rPr>
              <a:t>tacrolimus</a:t>
            </a:r>
            <a:r>
              <a:rPr lang="en-US" sz="3200" dirty="0">
                <a:solidFill>
                  <a:srgbClr val="FF0000"/>
                </a:solidFill>
              </a:rPr>
              <a:t> 0.3 mg/kg/day (arm 3)</a:t>
            </a:r>
            <a:r>
              <a:rPr lang="en-US" sz="3200" dirty="0"/>
              <a:t>, </a:t>
            </a:r>
            <a:r>
              <a:rPr lang="en-US" sz="3200" b="1" dirty="0"/>
              <a:t>all with </a:t>
            </a:r>
            <a:r>
              <a:rPr lang="en-US" sz="3200" b="1" dirty="0" err="1"/>
              <a:t>mycophenolate</a:t>
            </a:r>
            <a:r>
              <a:rPr lang="en-US" sz="3200" b="1" dirty="0"/>
              <a:t> </a:t>
            </a:r>
            <a:r>
              <a:rPr lang="en-US" sz="3200" b="1" dirty="0" err="1"/>
              <a:t>mofetil</a:t>
            </a:r>
            <a:r>
              <a:rPr lang="en-US" sz="3200" b="1" dirty="0"/>
              <a:t> and corticosteroids tapered to 5 mg/day over 24 weeks; or </a:t>
            </a:r>
            <a:endParaRPr lang="en-US" sz="3200" b="1" dirty="0" smtClean="0"/>
          </a:p>
          <a:p>
            <a:pPr algn="l" rtl="0"/>
            <a:r>
              <a:rPr lang="en-US" sz="3200" dirty="0" smtClean="0"/>
              <a:t>4-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once-daily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tacrolimus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0.2 mg/kg/day with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basiliximab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mycophenolate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mofetil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, and corticosteroids given only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perioperatively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(arm 4). </a:t>
            </a:r>
            <a:endParaRPr lang="fa-I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292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222737" y="365125"/>
            <a:ext cx="117230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/>
              <a:t>About 10% of the patients had kidney transplants from living donors, while about 50% had extended-criteria donor kidneys. </a:t>
            </a:r>
            <a:endParaRPr lang="en-US" sz="3200" b="1" dirty="0" smtClean="0"/>
          </a:p>
          <a:p>
            <a:pPr algn="l" rtl="0"/>
            <a:r>
              <a:rPr lang="en-US" sz="3200" b="1" dirty="0" smtClean="0"/>
              <a:t>The </a:t>
            </a:r>
            <a:r>
              <a:rPr lang="en-US" sz="3200" b="1" dirty="0"/>
              <a:t>primary endpoint was efficacy failure, a composite of graft loss, acute rejection detected on for-cause biopsy, or graft dysfunction (glomerular filtration rate 40 mL/min) at 24 weeks. </a:t>
            </a:r>
            <a:endParaRPr lang="en-US" sz="3200" b="1" dirty="0" smtClean="0"/>
          </a:p>
          <a:p>
            <a:pPr algn="l" rtl="0"/>
            <a:endParaRPr lang="en-US" sz="32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rtl="0"/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majority of BPARs were mild to moderate and steroid-sensitive. </a:t>
            </a:r>
            <a:endParaRPr lang="en-US" sz="32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rtl="0"/>
            <a:endParaRPr lang="en-US" sz="32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l" rtl="0"/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</a:rPr>
              <a:t>Results 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showed that once-daily </a:t>
            </a:r>
            <a:r>
              <a:rPr lang="en-US" sz="3200" b="1" u="sng" dirty="0" err="1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 0.2 mg/kg/day without induction therapy (arm 2) had similar efficacy to twice-daily </a:t>
            </a:r>
            <a:r>
              <a:rPr lang="en-US" sz="3200" b="1" u="sng" dirty="0" err="1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 0.2 mg/kg/day (arm 1).</a:t>
            </a:r>
            <a:r>
              <a:rPr lang="en-US" sz="3200" u="sng" dirty="0"/>
              <a:t> </a:t>
            </a:r>
            <a:endParaRPr lang="en-US" sz="3200" u="sng" dirty="0" smtClean="0"/>
          </a:p>
        </p:txBody>
      </p:sp>
    </p:spTree>
    <p:extLst>
      <p:ext uri="{BB962C8B-B14F-4D97-AF65-F5344CB8AC3E}">
        <p14:creationId xmlns:p14="http://schemas.microsoft.com/office/powerpoint/2010/main" val="40507653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410307" y="1305342"/>
            <a:ext cx="111838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In a multicenter, open-label, controlled,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noninferiority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trial </a:t>
            </a:r>
            <a:r>
              <a:rPr lang="en-US" sz="3200" dirty="0" smtClean="0"/>
              <a:t>(Multicenter Evaluation of LCP </a:t>
            </a:r>
            <a:r>
              <a:rPr lang="en-US" sz="3200" dirty="0" err="1" smtClean="0"/>
              <a:t>Tacro</a:t>
            </a:r>
            <a:r>
              <a:rPr lang="en-US" sz="3200" dirty="0" smtClean="0"/>
              <a:t> tablets [MELT])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involving stable kidney transplant recipients, 324 patients were randomized to either remain on twice-daily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or be converted to once-daily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l"/>
            <a:r>
              <a:rPr lang="en-US" sz="3200" b="1" dirty="0" smtClean="0"/>
              <a:t>The primary efficacy endpoint was efficacy failure that included death, graft failure, BPAR, or loss to follow-up within 12 months of follow-up. 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41986354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281354" y="1465662"/>
            <a:ext cx="113127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There were four cases of efficacy failure in both groups: two deaths due to cardiac arrest and two episodes of BPAR in the once-daily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</a:rPr>
              <a:t>tacrolimus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 group, and one death due to lung cancer, two episodes of BPAR, and one loss to follow-up in the twice-daily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</a:rPr>
              <a:t>tacrolimus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 group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 algn="l" rtl="0"/>
            <a:r>
              <a:rPr lang="en-US" sz="3200" b="1" dirty="0" smtClean="0"/>
              <a:t>All </a:t>
            </a:r>
            <a:r>
              <a:rPr lang="en-US" sz="3200" b="1" dirty="0"/>
              <a:t>deaths were deemed unrelated to the study drug. </a:t>
            </a:r>
            <a:r>
              <a:rPr lang="en-US" sz="3200" b="1" dirty="0" smtClean="0"/>
              <a:t>Safety </a:t>
            </a:r>
            <a:r>
              <a:rPr lang="en-US" sz="3200" b="1" dirty="0"/>
              <a:t>outcomes were similar between the two groups.22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28917128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633045" y="512090"/>
            <a:ext cx="1134793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/>
              <a:t>In an open-label prospective observational study on Japanese kidney transplant recipients,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256 patients received once-daily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at the onset of kidney transplant</a:t>
            </a:r>
            <a:r>
              <a:rPr lang="en-US" sz="3200" b="1" dirty="0" smtClean="0"/>
              <a:t>, </a:t>
            </a:r>
            <a:r>
              <a:rPr lang="en-US" sz="3200" b="1" u="sng" dirty="0" smtClean="0"/>
              <a:t>while 106 were converted to once-daily </a:t>
            </a:r>
            <a:r>
              <a:rPr lang="en-US" sz="3200" b="1" u="sng" dirty="0" err="1" smtClean="0"/>
              <a:t>tacrolimus</a:t>
            </a:r>
            <a:r>
              <a:rPr lang="en-US" sz="3200" b="1" u="sng" dirty="0" smtClean="0"/>
              <a:t> post-transplant</a:t>
            </a:r>
            <a:r>
              <a:rPr lang="en-US" sz="3200" b="1" dirty="0" smtClean="0"/>
              <a:t>. </a:t>
            </a:r>
          </a:p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The subjects were observed over 24 weeks. </a:t>
            </a:r>
          </a:p>
          <a:p>
            <a:pPr algn="l"/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</a:rPr>
              <a:t>Among the subjects started on once-daily </a:t>
            </a:r>
            <a:r>
              <a:rPr lang="en-US" sz="3200" u="sng" dirty="0" err="1" smtClean="0">
                <a:solidFill>
                  <a:schemeClr val="accent1">
                    <a:lumMod val="50000"/>
                  </a:schemeClr>
                </a:solidFill>
              </a:rPr>
              <a:t>tacrolimus</a:t>
            </a: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</a:rPr>
              <a:t>, the cumulative incidence of patient and graft survival was 98.2%.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Acute rejection rate was 16.1%, of which 6.3% was steroid-resistant.</a:t>
            </a:r>
          </a:p>
          <a:p>
            <a:pPr algn="l"/>
            <a:r>
              <a:rPr lang="en-US" sz="3200" b="1" u="sng" dirty="0" smtClean="0"/>
              <a:t>Among the patients converted to once-daily </a:t>
            </a:r>
            <a:r>
              <a:rPr lang="en-US" sz="3200" b="1" dirty="0" err="1" smtClean="0"/>
              <a:t>tacrolimus</a:t>
            </a:r>
            <a:r>
              <a:rPr lang="en-US" sz="3200" b="1" dirty="0" smtClean="0"/>
              <a:t> post-transplant, there was one reported case of graft loss due to patient death from accident and one episode of steroid-sensitive acute rejection.23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8407659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28954" y="141177"/>
            <a:ext cx="1206304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u="sng" dirty="0" smtClean="0"/>
              <a:t>In an open-label, prospective, randomized controlled trial in Japanese living kidney transplant recipients, 102 patients were randomized to receive either once- (n=50) or twice-daily (n=52) </a:t>
            </a:r>
            <a:r>
              <a:rPr lang="en-US" sz="3200" b="1" u="sng" dirty="0" err="1" smtClean="0"/>
              <a:t>tacrolimus</a:t>
            </a:r>
            <a:r>
              <a:rPr lang="en-US" sz="3200" b="1" u="sng" dirty="0" smtClean="0"/>
              <a:t> at the onset of transplantation.</a:t>
            </a:r>
          </a:p>
          <a:p>
            <a:pPr algn="l" rtl="0"/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Protocol kidney biopsies were performed at day 14. Additional protocol kidney biopsies were performed within 6–12 months after transplantation. </a:t>
            </a:r>
          </a:p>
          <a:p>
            <a:pPr algn="l" rtl="0"/>
            <a:r>
              <a:rPr lang="en-US" sz="3200" b="1" u="sng" dirty="0" smtClean="0"/>
              <a:t>One-year patient and graft survival were 100% for both groups</a:t>
            </a:r>
            <a:r>
              <a:rPr lang="en-US" sz="3200" b="1" dirty="0" smtClean="0"/>
              <a:t>. *</a:t>
            </a:r>
            <a:r>
              <a:rPr lang="en-US" sz="3200" dirty="0" smtClean="0">
                <a:solidFill>
                  <a:srgbClr val="0070C0"/>
                </a:solidFill>
              </a:rPr>
              <a:t>Acute cellular rejection (at least Banff 1A) was reported in one patient in the once-daily </a:t>
            </a:r>
            <a:r>
              <a:rPr lang="en-US" sz="3200" dirty="0" err="1" smtClean="0">
                <a:solidFill>
                  <a:srgbClr val="0070C0"/>
                </a:solidFill>
              </a:rPr>
              <a:t>tacrolimus</a:t>
            </a:r>
            <a:r>
              <a:rPr lang="en-US" sz="3200" dirty="0" smtClean="0">
                <a:solidFill>
                  <a:srgbClr val="0070C0"/>
                </a:solidFill>
              </a:rPr>
              <a:t> group and in five patients in the twice-daily </a:t>
            </a:r>
            <a:r>
              <a:rPr lang="en-US" sz="3200" dirty="0" err="1" smtClean="0">
                <a:solidFill>
                  <a:srgbClr val="0070C0"/>
                </a:solidFill>
              </a:rPr>
              <a:t>tacrolimus</a:t>
            </a:r>
            <a:r>
              <a:rPr lang="en-US" sz="3200" dirty="0" smtClean="0">
                <a:solidFill>
                  <a:srgbClr val="0070C0"/>
                </a:solidFill>
              </a:rPr>
              <a:t> group. </a:t>
            </a:r>
          </a:p>
          <a:p>
            <a:pPr algn="l" rtl="0"/>
            <a:r>
              <a:rPr lang="en-US" sz="3200" dirty="0" smtClean="0">
                <a:solidFill>
                  <a:srgbClr val="0070C0"/>
                </a:solidFill>
              </a:rPr>
              <a:t>*Antibody-mediated rejection was noted in four patients in each group. </a:t>
            </a:r>
          </a:p>
          <a:p>
            <a:pPr algn="l" rtl="0"/>
            <a:r>
              <a:rPr lang="en-US" sz="3200" dirty="0" smtClean="0">
                <a:solidFill>
                  <a:srgbClr val="0070C0"/>
                </a:solidFill>
              </a:rPr>
              <a:t>Differences in BPAR incidences did not reach statistical significance.8</a:t>
            </a:r>
            <a:endParaRPr lang="fa-I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061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603738" y="1541981"/>
            <a:ext cx="109845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u="sng" dirty="0" smtClean="0"/>
              <a:t>Another Japanese study looked into the safety and efficacy of once-daily </a:t>
            </a:r>
            <a:r>
              <a:rPr lang="en-US" sz="3200" b="1" u="sng" dirty="0" err="1" smtClean="0"/>
              <a:t>tacrolimus</a:t>
            </a:r>
            <a:r>
              <a:rPr lang="en-US" sz="3200" b="1" u="sng" dirty="0" smtClean="0"/>
              <a:t> by converting 33 kidney transplant patients, who were at least 1 year post-transplant, from twice- to once-daily </a:t>
            </a:r>
            <a:r>
              <a:rPr lang="en-US" sz="3200" b="1" u="sng" dirty="0" err="1" smtClean="0"/>
              <a:t>tacrolimus</a:t>
            </a:r>
            <a:r>
              <a:rPr lang="en-US" sz="3200" b="1" u="sng" dirty="0" smtClean="0"/>
              <a:t>. </a:t>
            </a:r>
          </a:p>
          <a:p>
            <a:pPr algn="l"/>
            <a:r>
              <a:rPr lang="en-US" sz="3200" b="1" dirty="0" smtClean="0"/>
              <a:t>Serum creatinine, total cholesterol, uric acid, and fasting glucose were measured prior to and after conversion, all of which did not have any significant change with conversion. </a:t>
            </a:r>
          </a:p>
          <a:p>
            <a:pPr algn="l"/>
            <a:r>
              <a:rPr lang="en-US" sz="3200" b="1" dirty="0" smtClean="0"/>
              <a:t>There were also no reported cases of rejection or infection after conversion to once-daily tacrolimus.24</a:t>
            </a:r>
          </a:p>
        </p:txBody>
      </p:sp>
    </p:spTree>
    <p:extLst>
      <p:ext uri="{BB962C8B-B14F-4D97-AF65-F5344CB8AC3E}">
        <p14:creationId xmlns:p14="http://schemas.microsoft.com/office/powerpoint/2010/main" val="24188079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562707" y="1690688"/>
            <a:ext cx="112658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In a multicenter study of 128 stable adult kidney transplant recipients converted from twice- to once-daily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</a:rPr>
              <a:t>tacrolimus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 followed over 12 weeks, the once-daily formulation was found to be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</a:rPr>
              <a:t>noninferior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 to twice-daily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</a:rPr>
              <a:t>tacrolimus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 algn="l"/>
            <a:r>
              <a:rPr lang="en-US" sz="3200" b="1" u="sng" dirty="0" smtClean="0"/>
              <a:t>Patient </a:t>
            </a:r>
            <a:r>
              <a:rPr lang="en-US" sz="3200" b="1" u="sng" dirty="0"/>
              <a:t>and graft survival were both 100%. </a:t>
            </a:r>
            <a:endParaRPr lang="en-US" sz="3200" b="1" u="sng" dirty="0" smtClean="0"/>
          </a:p>
          <a:p>
            <a:pPr algn="l"/>
            <a:r>
              <a:rPr lang="en-US" sz="3200" b="1" dirty="0" smtClean="0"/>
              <a:t>There </a:t>
            </a:r>
            <a:r>
              <a:rPr lang="en-US" sz="3200" b="1" dirty="0"/>
              <a:t>were no reported cases of BPAR. Renal function remained stable after conversion to once-daily </a:t>
            </a:r>
            <a:r>
              <a:rPr lang="en-US" sz="3200" b="1" dirty="0" err="1"/>
              <a:t>tacrolimus</a:t>
            </a:r>
            <a:r>
              <a:rPr lang="en-US" sz="3200" b="1" dirty="0"/>
              <a:t>. The patients’ blood pressure and hemoglobin A1c also remained fairly unchanged.25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334462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427893" y="1690688"/>
            <a:ext cx="109259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u="sng" dirty="0">
                <a:solidFill>
                  <a:srgbClr val="7030A0"/>
                </a:solidFill>
              </a:rPr>
              <a:t>This </a:t>
            </a:r>
            <a:r>
              <a:rPr lang="en-US" sz="3200" b="1" u="sng" dirty="0" err="1">
                <a:solidFill>
                  <a:srgbClr val="7030A0"/>
                </a:solidFill>
              </a:rPr>
              <a:t>nonadherence</a:t>
            </a:r>
            <a:r>
              <a:rPr lang="en-US" sz="3200" b="1" u="sng" dirty="0">
                <a:solidFill>
                  <a:srgbClr val="7030A0"/>
                </a:solidFill>
              </a:rPr>
              <a:t> to medications was felt to contribute to about </a:t>
            </a:r>
            <a:r>
              <a:rPr lang="en-US" sz="3200" b="1" u="sng" dirty="0">
                <a:solidFill>
                  <a:srgbClr val="FF0000"/>
                </a:solidFill>
              </a:rPr>
              <a:t>20%</a:t>
            </a:r>
            <a:r>
              <a:rPr lang="en-US" sz="3200" b="1" u="sng" dirty="0">
                <a:solidFill>
                  <a:srgbClr val="7030A0"/>
                </a:solidFill>
              </a:rPr>
              <a:t> of late acute rejection episodes and </a:t>
            </a:r>
            <a:r>
              <a:rPr lang="en-US" sz="3200" b="1" u="sng" dirty="0">
                <a:solidFill>
                  <a:srgbClr val="FF0000"/>
                </a:solidFill>
              </a:rPr>
              <a:t>16%–36% </a:t>
            </a:r>
            <a:r>
              <a:rPr lang="en-US" sz="3200" b="1" u="sng" dirty="0">
                <a:solidFill>
                  <a:srgbClr val="7030A0"/>
                </a:solidFill>
              </a:rPr>
              <a:t>of graft losses.</a:t>
            </a:r>
            <a:r>
              <a:rPr lang="en-US" sz="3200" b="1" dirty="0">
                <a:solidFill>
                  <a:srgbClr val="7030A0"/>
                </a:solidFill>
              </a:rPr>
              <a:t>2</a:t>
            </a:r>
          </a:p>
          <a:p>
            <a:pPr algn="l" rtl="0"/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u="sng" dirty="0"/>
              <a:t>It would therefore be reasonable to expect that a simplified immunosuppressive regimen that involves less frequent drug dosing would improve both patients’ medication compliance and long-term allograft outcomes.1 </a:t>
            </a:r>
            <a:endParaRPr lang="fa-IR" sz="3200" b="1" u="sng" dirty="0"/>
          </a:p>
        </p:txBody>
      </p:sp>
    </p:spTree>
    <p:extLst>
      <p:ext uri="{BB962C8B-B14F-4D97-AF65-F5344CB8AC3E}">
        <p14:creationId xmlns:p14="http://schemas.microsoft.com/office/powerpoint/2010/main" val="21517088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246184" y="1149929"/>
            <a:ext cx="11699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Slatinska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et al performed a retrospective review of 589 stable adult kidney transplant recipients who were converted from twice- to once-daily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tacrolimus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3200" b="1" dirty="0" smtClean="0"/>
              <a:t>Concomitant immunosuppressive medications remained unchanged. </a:t>
            </a:r>
          </a:p>
          <a:p>
            <a:pPr algn="l" rtl="0"/>
            <a:r>
              <a:rPr lang="en-US" sz="3200" b="1" u="sng" dirty="0" smtClean="0"/>
              <a:t>Results showed that a milligram-to-milligram conversion from twice- to once-daily </a:t>
            </a:r>
            <a:r>
              <a:rPr lang="en-US" sz="3200" b="1" u="sng" dirty="0" err="1" smtClean="0"/>
              <a:t>tacrolimus</a:t>
            </a:r>
            <a:r>
              <a:rPr lang="en-US" sz="3200" b="1" u="sng" dirty="0" smtClean="0"/>
              <a:t> did not have a significant change in the total </a:t>
            </a:r>
            <a:r>
              <a:rPr lang="en-US" sz="3200" b="1" u="sng" dirty="0" err="1" smtClean="0"/>
              <a:t>tacrolimus</a:t>
            </a:r>
            <a:r>
              <a:rPr lang="en-US" sz="3200" b="1" u="sng" dirty="0" smtClean="0"/>
              <a:t> dose and trough levels. </a:t>
            </a:r>
          </a:p>
          <a:p>
            <a:pPr algn="l" rtl="0"/>
            <a:r>
              <a:rPr lang="en-US" sz="3200" b="1" dirty="0" smtClean="0"/>
              <a:t>There was less </a:t>
            </a:r>
            <a:r>
              <a:rPr lang="en-US" sz="3200" b="1" dirty="0" err="1" smtClean="0"/>
              <a:t>interpatient</a:t>
            </a:r>
            <a:r>
              <a:rPr lang="en-US" sz="3200" b="1" dirty="0" smtClean="0"/>
              <a:t> variability of drug exposure observed after conversion to the once-daily formulation. 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41781947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586153" y="1027906"/>
            <a:ext cx="1134793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u="sng" dirty="0"/>
              <a:t>At 12 months after conversion, patient survival was 99%, while graft survival was 96.3%. </a:t>
            </a:r>
            <a:endParaRPr lang="en-US" sz="3200" b="1" u="sng" dirty="0" smtClean="0"/>
          </a:p>
          <a:p>
            <a:pPr algn="l" rtl="0"/>
            <a:r>
              <a:rPr lang="en-US" sz="3200" b="1" u="sng" dirty="0" smtClean="0"/>
              <a:t>Renal </a:t>
            </a:r>
            <a:r>
              <a:rPr lang="en-US" sz="3200" b="1" u="sng" dirty="0"/>
              <a:t>function remained fairly stable after conversion, with glomerular filtration rate of about 46 mL/min throughout the observation period</a:t>
            </a:r>
            <a:r>
              <a:rPr lang="en-US" sz="3200" b="1" dirty="0"/>
              <a:t>. There were 14 (2.4%) reported cases of BPAR: six were borderline rejection; two were Banff IA; three were Banff IB; and three were Banff IIA. Three developed BPAR within 3 months of conversion to once-daily </a:t>
            </a:r>
            <a:r>
              <a:rPr lang="en-US" sz="3200" b="1" dirty="0" err="1"/>
              <a:t>tacrolimus</a:t>
            </a:r>
            <a:r>
              <a:rPr lang="en-US" sz="3200" b="1" dirty="0"/>
              <a:t>. The cases of Banff IIA rejection had </a:t>
            </a:r>
            <a:r>
              <a:rPr lang="en-US" sz="3200" b="1" dirty="0" err="1"/>
              <a:t>subtherapeutic</a:t>
            </a:r>
            <a:r>
              <a:rPr lang="en-US" sz="3200" b="1" dirty="0"/>
              <a:t> </a:t>
            </a:r>
            <a:r>
              <a:rPr lang="en-US" sz="3200" b="1" dirty="0" err="1"/>
              <a:t>tacrolimus</a:t>
            </a:r>
            <a:r>
              <a:rPr lang="en-US" sz="3200" b="1" dirty="0"/>
              <a:t> trough levels (&lt;3 </a:t>
            </a:r>
            <a:r>
              <a:rPr lang="en-US" sz="3200" b="1" dirty="0" err="1"/>
              <a:t>ng</a:t>
            </a:r>
            <a:r>
              <a:rPr lang="en-US" sz="3200" b="1" dirty="0"/>
              <a:t>/mL). All cases of BPAR were successfully treated with steroids.26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29313477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480646" y="1590613"/>
            <a:ext cx="117113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u="sng" dirty="0" smtClean="0"/>
              <a:t>Wu et al conducted a retrospective cohort study on 199 stable Chinese kidney transplant recipients converted from twice- to once-daily </a:t>
            </a:r>
            <a:r>
              <a:rPr lang="en-US" sz="3200" b="1" u="sng" dirty="0" err="1" smtClean="0"/>
              <a:t>tacrolimus</a:t>
            </a:r>
            <a:r>
              <a:rPr lang="en-US" sz="3200" b="1" u="sng" dirty="0" smtClean="0"/>
              <a:t>. Two patients (1%)</a:t>
            </a:r>
            <a:r>
              <a:rPr lang="en-US" sz="3200" b="1" u="sng" dirty="0"/>
              <a:t> developed BPAR after conversion, both of whom were noted to have </a:t>
            </a:r>
            <a:r>
              <a:rPr lang="en-US" sz="3200" b="1" u="sng" dirty="0" err="1"/>
              <a:t>subtherapeutic</a:t>
            </a:r>
            <a:r>
              <a:rPr lang="en-US" sz="3200" b="1" u="sng" dirty="0"/>
              <a:t> </a:t>
            </a:r>
            <a:r>
              <a:rPr lang="en-US" sz="3200" b="1" u="sng" dirty="0" err="1"/>
              <a:t>tacrolimus</a:t>
            </a:r>
            <a:r>
              <a:rPr lang="en-US" sz="3200" b="1" u="sng" dirty="0"/>
              <a:t> trough levels (3 </a:t>
            </a:r>
            <a:r>
              <a:rPr lang="en-US" sz="3200" b="1" u="sng" dirty="0" err="1"/>
              <a:t>ng</a:t>
            </a:r>
            <a:r>
              <a:rPr lang="en-US" sz="3200" b="1" u="sng" dirty="0"/>
              <a:t>/mL).</a:t>
            </a:r>
            <a:r>
              <a:rPr lang="en-US" sz="3200" b="1" dirty="0"/>
              <a:t>27</a:t>
            </a:r>
          </a:p>
          <a:p>
            <a:pPr algn="l" rtl="0"/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22687014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838200" y="1606623"/>
            <a:ext cx="108028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u="sng" dirty="0"/>
              <a:t>In a retrospective study of 119 living donor kidney transplant </a:t>
            </a:r>
            <a:r>
              <a:rPr lang="en-US" sz="3200" b="1" dirty="0"/>
              <a:t>recipients (90 patients on once-daily </a:t>
            </a:r>
            <a:r>
              <a:rPr lang="en-US" sz="3200" b="1" dirty="0" err="1"/>
              <a:t>tacrolimus</a:t>
            </a:r>
            <a:r>
              <a:rPr lang="en-US" sz="3200" b="1" dirty="0"/>
              <a:t> and 29 patients on twice-daily </a:t>
            </a:r>
            <a:r>
              <a:rPr lang="en-US" sz="3200" b="1" dirty="0" err="1"/>
              <a:t>tacrolimus</a:t>
            </a:r>
            <a:r>
              <a:rPr lang="en-US" sz="3200" b="1" dirty="0"/>
              <a:t>), </a:t>
            </a:r>
            <a:r>
              <a:rPr lang="en-US" sz="3200" b="1" dirty="0">
                <a:solidFill>
                  <a:srgbClr val="FF0000"/>
                </a:solidFill>
              </a:rPr>
              <a:t>protocol biopsies at 3 and 12 months were reviewed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sz="3200" b="1" dirty="0" smtClean="0"/>
              <a:t> </a:t>
            </a:r>
            <a:r>
              <a:rPr lang="en-US" sz="3200" b="1" u="sng" dirty="0"/>
              <a:t>Results showed that the frequency of subclinical rejection were similar between once- and twice-daily </a:t>
            </a:r>
            <a:r>
              <a:rPr lang="en-US" sz="3200" b="1" u="sng" dirty="0" err="1"/>
              <a:t>tacrolimus</a:t>
            </a:r>
            <a:r>
              <a:rPr lang="en-US" sz="3200" b="1" u="sng" dirty="0"/>
              <a:t> formulations</a:t>
            </a:r>
            <a:r>
              <a:rPr lang="en-US" sz="3200" b="1" dirty="0"/>
              <a:t>. Interstitial fibrosis and tubular atrophy was less frequent and less severe in patients on once-daily </a:t>
            </a:r>
            <a:r>
              <a:rPr lang="en-US" sz="3200" b="1" dirty="0" err="1"/>
              <a:t>tacrolimus</a:t>
            </a:r>
            <a:r>
              <a:rPr lang="en-US" sz="3200" b="1" dirty="0"/>
              <a:t> at 12 months.28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12641765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062" y="1"/>
            <a:ext cx="12274061" cy="1043354"/>
          </a:xfrm>
        </p:spPr>
        <p:txBody>
          <a:bodyPr/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Safety and </a:t>
            </a:r>
            <a:r>
              <a:rPr lang="en-US" dirty="0" smtClean="0">
                <a:solidFill>
                  <a:srgbClr val="FF0000"/>
                </a:solidFill>
              </a:rPr>
              <a:t>tolerability in </a:t>
            </a:r>
            <a:r>
              <a:rPr lang="en-US" dirty="0" smtClean="0">
                <a:solidFill>
                  <a:srgbClr val="FF0000"/>
                </a:solidFill>
              </a:rPr>
              <a:t>long-term use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723" y="856357"/>
            <a:ext cx="1164101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</a:rPr>
              <a:t>Tacrolimus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 alters glucose and lipid metabolism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l" rtl="0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Thus, it has been 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suggested that avoidance of high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</a:rPr>
              <a:t>tacrolimus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</a:rPr>
              <a:t>Cmax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often associated with the 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once-daily formulation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, may decrease the incidence of hyperglycemia and hyperlipidemia among transplant patients.</a:t>
            </a:r>
            <a:r>
              <a:rPr lang="en-US" sz="3200" dirty="0" smtClean="0"/>
              <a:t>5 </a:t>
            </a:r>
          </a:p>
          <a:p>
            <a:pPr algn="l" rtl="0"/>
            <a:r>
              <a:rPr lang="en-US" sz="3200" b="1" dirty="0" smtClean="0">
                <a:solidFill>
                  <a:srgbClr val="00B0F0"/>
                </a:solidFill>
              </a:rPr>
              <a:t>A study involving 20 stable kidney transplant patients showed a significant decrease in the incidence </a:t>
            </a:r>
            <a:r>
              <a:rPr lang="en-US" sz="3200" b="1" dirty="0">
                <a:solidFill>
                  <a:srgbClr val="00B0F0"/>
                </a:solidFill>
              </a:rPr>
              <a:t>of hyperglycemia and hypertriglyceridemia following conversion from twice- to once-daily </a:t>
            </a:r>
            <a:r>
              <a:rPr lang="en-US" sz="3200" b="1" dirty="0" err="1">
                <a:solidFill>
                  <a:srgbClr val="00B0F0"/>
                </a:solidFill>
              </a:rPr>
              <a:t>tacrolimus</a:t>
            </a:r>
            <a:r>
              <a:rPr lang="en-US" sz="3200" b="1" dirty="0" smtClean="0">
                <a:solidFill>
                  <a:srgbClr val="00B0F0"/>
                </a:solidFill>
              </a:rPr>
              <a:t>.</a:t>
            </a:r>
            <a:r>
              <a:rPr lang="en-US" sz="3200" dirty="0" smtClean="0"/>
              <a:t> </a:t>
            </a:r>
          </a:p>
          <a:p>
            <a:pPr algn="l" rtl="0"/>
            <a:r>
              <a:rPr lang="en-US" sz="3200" b="1" dirty="0" smtClean="0">
                <a:solidFill>
                  <a:srgbClr val="7030A0"/>
                </a:solidFill>
              </a:rPr>
              <a:t>Results </a:t>
            </a:r>
            <a:r>
              <a:rPr lang="en-US" sz="3200" b="1" dirty="0">
                <a:solidFill>
                  <a:srgbClr val="7030A0"/>
                </a:solidFill>
              </a:rPr>
              <a:t>showed that HOMA-β increased while hemoglobin A1c decreased significantly after 4 weeks of conversion to once-daily </a:t>
            </a:r>
            <a:r>
              <a:rPr lang="en-US" sz="3200" b="1" dirty="0" err="1">
                <a:solidFill>
                  <a:srgbClr val="7030A0"/>
                </a:solidFill>
              </a:rPr>
              <a:t>tacrolimus</a:t>
            </a:r>
            <a:r>
              <a:rPr lang="en-US" sz="3200" dirty="0"/>
              <a:t>. </a:t>
            </a:r>
          </a:p>
          <a:p>
            <a:pPr algn="l" rt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05410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334107" y="928689"/>
            <a:ext cx="115237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i="1" u="sng" dirty="0"/>
              <a:t>In the randomized trial comparing both </a:t>
            </a:r>
            <a:r>
              <a:rPr lang="en-US" sz="3200" b="1" i="1" u="sng" dirty="0" err="1"/>
              <a:t>tacrolimus</a:t>
            </a:r>
            <a:r>
              <a:rPr lang="en-US" sz="3200" b="1" i="1" u="sng" dirty="0"/>
              <a:t> formulations</a:t>
            </a:r>
            <a:r>
              <a:rPr lang="en-US" sz="3200" b="1" i="1" u="sng" dirty="0" smtClean="0"/>
              <a:t>, </a:t>
            </a:r>
            <a:r>
              <a:rPr lang="en-US" sz="3200" b="1" i="1" u="sng" dirty="0"/>
              <a:t>it was noted that constipation, gastroenteritis, paresthesia, fatigue, lower abdominal pain</a:t>
            </a:r>
            <a:r>
              <a:rPr lang="en-US" sz="3200" b="1" i="1" u="sng" dirty="0" smtClean="0"/>
              <a:t>, pharyngitis</a:t>
            </a:r>
            <a:r>
              <a:rPr lang="en-US" sz="3200" b="1" i="1" u="sng" dirty="0"/>
              <a:t>, cytomegalovirus, and BK virus infections (2.1% versus 0.3%, P=0.037</a:t>
            </a:r>
            <a:r>
              <a:rPr lang="en-US" sz="3200" b="1" i="1" u="sng" dirty="0" smtClean="0"/>
              <a:t>) </a:t>
            </a:r>
            <a:r>
              <a:rPr lang="en-US" sz="3200" b="1" i="1" u="sng" dirty="0"/>
              <a:t>were more frequently reported in the once-daily </a:t>
            </a:r>
            <a:r>
              <a:rPr lang="en-US" sz="3200" b="1" i="1" u="sng" dirty="0" err="1"/>
              <a:t>tacrolimus</a:t>
            </a:r>
            <a:r>
              <a:rPr lang="en-US" sz="3200" b="1" i="1" u="sng" dirty="0"/>
              <a:t> group</a:t>
            </a:r>
            <a:r>
              <a:rPr lang="en-US" sz="3200" i="1" u="sng" dirty="0" smtClean="0"/>
              <a:t>.</a:t>
            </a:r>
          </a:p>
          <a:p>
            <a:pPr algn="l" rtl="0"/>
            <a:r>
              <a:rPr lang="en-US" sz="3200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On the other hand, incision-site complications, graft dysfunction, urinary tract infection, cough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>
                <a:solidFill>
                  <a:srgbClr val="FF0000"/>
                </a:solidFill>
              </a:rPr>
              <a:t>and bacterial infections were less frequently observed in the once-daily </a:t>
            </a:r>
            <a:r>
              <a:rPr lang="en-US" sz="3200" b="1" dirty="0" err="1">
                <a:solidFill>
                  <a:srgbClr val="FF0000"/>
                </a:solidFill>
              </a:rPr>
              <a:t>tacrolimus</a:t>
            </a:r>
            <a:r>
              <a:rPr lang="en-US" sz="3200" b="1" dirty="0">
                <a:solidFill>
                  <a:srgbClr val="FF0000"/>
                </a:solidFill>
              </a:rPr>
              <a:t> group.5,19</a:t>
            </a:r>
          </a:p>
        </p:txBody>
      </p:sp>
    </p:spTree>
    <p:extLst>
      <p:ext uri="{BB962C8B-B14F-4D97-AF65-F5344CB8AC3E}">
        <p14:creationId xmlns:p14="http://schemas.microsoft.com/office/powerpoint/2010/main" val="8860664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422029" y="1027906"/>
            <a:ext cx="111720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MELT trial reported serious adverse events in 36 (22%) patients in the once-daily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tacrolimus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group and in 26 (16%) in the twice-daily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tacrolimus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group (P=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nonsignificant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 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 smtClean="0">
                <a:solidFill>
                  <a:srgbClr val="FF0000"/>
                </a:solidFill>
              </a:rPr>
              <a:t>most frequently reported adverse events were urinary tract infection, diarrhea, </a:t>
            </a:r>
            <a:r>
              <a:rPr lang="en-US" sz="3200" b="1" dirty="0" err="1" smtClean="0">
                <a:solidFill>
                  <a:srgbClr val="FF0000"/>
                </a:solidFill>
              </a:rPr>
              <a:t>nasopharyngitis</a:t>
            </a:r>
            <a:r>
              <a:rPr lang="en-US" sz="3200" b="1" dirty="0" smtClean="0">
                <a:solidFill>
                  <a:srgbClr val="FF0000"/>
                </a:solidFill>
              </a:rPr>
              <a:t>, upper respiratory tract infection, headache, edema, hypertension, and increased serum creatinine</a:t>
            </a:r>
            <a:r>
              <a:rPr lang="en-US" sz="3200" dirty="0" smtClean="0">
                <a:solidFill>
                  <a:srgbClr val="FF0000"/>
                </a:solidFill>
              </a:rPr>
              <a:t>.22</a:t>
            </a:r>
          </a:p>
        </p:txBody>
      </p:sp>
    </p:spTree>
    <p:extLst>
      <p:ext uri="{BB962C8B-B14F-4D97-AF65-F5344CB8AC3E}">
        <p14:creationId xmlns:p14="http://schemas.microsoft.com/office/powerpoint/2010/main" val="33202748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316523" y="1594338"/>
            <a:ext cx="115003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/>
              <a:t>In a </a:t>
            </a:r>
            <a:r>
              <a:rPr lang="en-US" sz="3200" b="1" dirty="0">
                <a:solidFill>
                  <a:srgbClr val="FF0000"/>
                </a:solidFill>
              </a:rPr>
              <a:t>Japanese prospective, observational study</a:t>
            </a:r>
            <a:r>
              <a:rPr lang="en-US" sz="3200" b="1" dirty="0"/>
              <a:t>, common adverse drug reactions reported among the subjects started on once-daily </a:t>
            </a:r>
            <a:r>
              <a:rPr lang="en-US" sz="3200" b="1" dirty="0" err="1"/>
              <a:t>tacrolimus</a:t>
            </a:r>
            <a:r>
              <a:rPr lang="en-US" sz="3200" b="1" dirty="0"/>
              <a:t> included infection (23.6%), most commonly with cytomegalovirus; renal disorder (6.8%); and glucose intolerance (5.6</a:t>
            </a:r>
            <a:r>
              <a:rPr lang="en-US" sz="3200" b="1" dirty="0" smtClean="0"/>
              <a:t>%).</a:t>
            </a:r>
          </a:p>
          <a:p>
            <a:pPr algn="l" rtl="0"/>
            <a:r>
              <a:rPr lang="en-US" sz="3200" dirty="0" smtClean="0"/>
              <a:t> </a:t>
            </a:r>
            <a:r>
              <a:rPr lang="en-US" sz="3200" b="1" dirty="0"/>
              <a:t>On the other hand, </a:t>
            </a:r>
            <a:r>
              <a:rPr lang="en-US" sz="3200" b="1" dirty="0">
                <a:solidFill>
                  <a:srgbClr val="FF0000"/>
                </a:solidFill>
              </a:rPr>
              <a:t>among the patients converted to</a:t>
            </a:r>
            <a:r>
              <a:rPr lang="en-US" sz="3200" b="1" dirty="0"/>
              <a:t> once-daily </a:t>
            </a:r>
            <a:r>
              <a:rPr lang="en-US" sz="3200" b="1" dirty="0" err="1"/>
              <a:t>tacrolimus</a:t>
            </a:r>
            <a:r>
              <a:rPr lang="en-US" sz="3200" b="1" dirty="0"/>
              <a:t> post-transplant, common adverse reactions noted were infections, most often herpes zoster and </a:t>
            </a:r>
            <a:r>
              <a:rPr lang="en-US" sz="3200" b="1" dirty="0" err="1"/>
              <a:t>nasopharyngitis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2004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304800" y="365125"/>
            <a:ext cx="115823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u="sng" dirty="0" smtClean="0"/>
              <a:t>In the retrospective review of 589 adult kidney transplant patients converted from twice- to once-daily </a:t>
            </a:r>
            <a:r>
              <a:rPr lang="en-US" sz="3200" b="1" u="sng" dirty="0" err="1" smtClean="0"/>
              <a:t>tacrolimus</a:t>
            </a:r>
            <a:r>
              <a:rPr lang="en-US" sz="3200" b="1" u="sng" dirty="0" smtClean="0"/>
              <a:t> by </a:t>
            </a:r>
            <a:r>
              <a:rPr lang="en-US" sz="3200" b="1" u="sng" dirty="0" err="1" smtClean="0"/>
              <a:t>Slatinska</a:t>
            </a:r>
            <a:r>
              <a:rPr lang="en-US" sz="3200" b="1" u="sng" dirty="0" smtClean="0"/>
              <a:t> et al, there were </a:t>
            </a:r>
            <a:r>
              <a:rPr lang="en-US" sz="3200" b="1" u="sng" dirty="0" smtClean="0">
                <a:solidFill>
                  <a:srgbClr val="FF0000"/>
                </a:solidFill>
              </a:rPr>
              <a:t>19 (3%) reported cases of malignancy</a:t>
            </a:r>
            <a:r>
              <a:rPr lang="en-US" sz="3200" b="1" u="sng" dirty="0" smtClean="0"/>
              <a:t>, six (</a:t>
            </a:r>
            <a:r>
              <a:rPr lang="en-US" sz="3200" b="1" u="sng" dirty="0" smtClean="0">
                <a:solidFill>
                  <a:srgbClr val="FF0000"/>
                </a:solidFill>
              </a:rPr>
              <a:t>1%) cases of thrombotic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microangiopathy</a:t>
            </a:r>
            <a:r>
              <a:rPr lang="en-US" sz="3200" b="1" u="sng" dirty="0" smtClean="0">
                <a:solidFill>
                  <a:srgbClr val="FF0000"/>
                </a:solidFill>
              </a:rPr>
              <a:t>,</a:t>
            </a:r>
            <a:r>
              <a:rPr lang="en-US" sz="3200" b="1" u="sng" dirty="0" smtClean="0"/>
              <a:t> and three (</a:t>
            </a:r>
            <a:r>
              <a:rPr lang="en-US" sz="3200" b="1" u="sng" dirty="0" smtClean="0">
                <a:solidFill>
                  <a:srgbClr val="FF0000"/>
                </a:solidFill>
              </a:rPr>
              <a:t>0.5%) cases of severe vascular changes</a:t>
            </a:r>
            <a:r>
              <a:rPr lang="en-US" sz="3200" b="1" u="sng" dirty="0" smtClean="0"/>
              <a:t>, all of which were addressed by conversion of once-daily </a:t>
            </a:r>
            <a:r>
              <a:rPr lang="en-US" sz="3200" b="1" u="sng" dirty="0" err="1" smtClean="0"/>
              <a:t>tacrolimus</a:t>
            </a:r>
            <a:r>
              <a:rPr lang="en-US" sz="3200" b="1" u="sng" dirty="0" smtClean="0"/>
              <a:t> to </a:t>
            </a:r>
            <a:r>
              <a:rPr lang="en-US" sz="3200" b="1" u="sng" dirty="0" err="1" smtClean="0"/>
              <a:t>sirolimus</a:t>
            </a:r>
            <a:r>
              <a:rPr lang="en-US" sz="3200" b="1" u="sng" dirty="0" smtClean="0"/>
              <a:t>.</a:t>
            </a:r>
            <a:r>
              <a:rPr lang="en-US" sz="3200" b="1" dirty="0" smtClean="0"/>
              <a:t> </a:t>
            </a:r>
          </a:p>
          <a:p>
            <a:pPr algn="l" rtl="0"/>
            <a:r>
              <a:rPr lang="en-US" sz="3200" b="1" dirty="0" smtClean="0"/>
              <a:t>The 19 cases of malignancy consisted of three cases of squamous cell skin cancer, two cases of basal cell skin cancer, one post-transplant </a:t>
            </a:r>
            <a:r>
              <a:rPr lang="en-US" sz="3200" b="1" dirty="0" err="1" smtClean="0"/>
              <a:t>lymphoproliferative</a:t>
            </a:r>
            <a:r>
              <a:rPr lang="en-US" sz="3200" b="1" dirty="0" smtClean="0"/>
              <a:t> disorder, seven genitourinary cancers, three respiratory cancers, two gastrointestinal cancers, and one thyroid cancer. 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26815683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211015" y="1690688"/>
            <a:ext cx="113713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u="sng" dirty="0">
                <a:solidFill>
                  <a:srgbClr val="FF0000"/>
                </a:solidFill>
              </a:rPr>
              <a:t>Twenty-five (4.2%) patients had worsening hypertension </a:t>
            </a:r>
            <a:r>
              <a:rPr lang="en-US" sz="3200" b="1" u="sng" dirty="0"/>
              <a:t>necessitating increase in antihypertensive regimen, while nine (1.5%) patients with pre-transplant diabetes had persistent hyperglycemia and required conversion from oral hypoglycemic to insulin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 algn="l" rtl="0"/>
            <a:r>
              <a:rPr lang="en-US" sz="3200" b="1" dirty="0" smtClean="0"/>
              <a:t>Other </a:t>
            </a:r>
            <a:r>
              <a:rPr lang="en-US" sz="3200" b="1" dirty="0"/>
              <a:t>frequently reported adverse events were urinary tract </a:t>
            </a:r>
            <a:r>
              <a:rPr lang="en-US" sz="3200" b="1" dirty="0">
                <a:solidFill>
                  <a:srgbClr val="FF0000"/>
                </a:solidFill>
              </a:rPr>
              <a:t>infection (3.7%), liver enzyme elevation (3.4%), anemia (2.7%), leukopenia (2%), and common warts (2.6%).26</a:t>
            </a:r>
          </a:p>
        </p:txBody>
      </p:sp>
    </p:spTree>
    <p:extLst>
      <p:ext uri="{BB962C8B-B14F-4D97-AF65-F5344CB8AC3E}">
        <p14:creationId xmlns:p14="http://schemas.microsoft.com/office/powerpoint/2010/main" val="292598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32604"/>
            <a:ext cx="10515600" cy="1325563"/>
          </a:xfrm>
        </p:spPr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281355" y="1292959"/>
            <a:ext cx="117816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0" i="0" u="sng" strike="noStrike" baseline="0" dirty="0" smtClean="0">
                <a:solidFill>
                  <a:srgbClr val="7030A0"/>
                </a:solidFill>
                <a:latin typeface="TimesNewRomanPS"/>
              </a:rPr>
              <a:t>The recent availability of </a:t>
            </a:r>
            <a:r>
              <a:rPr lang="en-US" sz="3200" b="1" i="0" u="sng" strike="noStrike" baseline="0" dirty="0" smtClean="0">
                <a:solidFill>
                  <a:srgbClr val="0070C0"/>
                </a:solidFill>
                <a:latin typeface="TimesNewRomanPS"/>
              </a:rPr>
              <a:t>once-daily </a:t>
            </a:r>
            <a:r>
              <a:rPr lang="en-US" sz="3200" b="1" i="0" u="sng" strike="noStrike" baseline="0" dirty="0" err="1" smtClean="0">
                <a:solidFill>
                  <a:srgbClr val="0070C0"/>
                </a:solidFill>
                <a:latin typeface="TimesNewRomanPS"/>
              </a:rPr>
              <a:t>tacrolimus</a:t>
            </a:r>
            <a:r>
              <a:rPr lang="en-US" sz="3200" b="1" i="0" u="sng" strike="noStrike" baseline="0" dirty="0" smtClean="0">
                <a:solidFill>
                  <a:srgbClr val="0070C0"/>
                </a:solidFill>
                <a:latin typeface="TimesNewRomanPS"/>
              </a:rPr>
              <a:t> </a:t>
            </a:r>
            <a:r>
              <a:rPr lang="en-US" sz="3200" b="1" i="0" u="sng" strike="noStrike" baseline="0" dirty="0" smtClean="0">
                <a:solidFill>
                  <a:srgbClr val="7030A0"/>
                </a:solidFill>
                <a:latin typeface="TimesNewRomanPS"/>
              </a:rPr>
              <a:t>formulation </a:t>
            </a:r>
            <a:r>
              <a:rPr lang="en-US" sz="3200" b="0" i="0" u="sng" strike="noStrike" baseline="0" dirty="0" smtClean="0">
                <a:solidFill>
                  <a:srgbClr val="7030A0"/>
                </a:solidFill>
                <a:latin typeface="TimesNewRomanPS"/>
              </a:rPr>
              <a:t>could thus offer the </a:t>
            </a:r>
            <a:r>
              <a:rPr lang="en-US" sz="3200" b="1" i="0" u="sng" strike="noStrike" baseline="0" dirty="0" smtClean="0">
                <a:solidFill>
                  <a:srgbClr val="7030A0"/>
                </a:solidFill>
                <a:latin typeface="TimesNewRomanPS"/>
              </a:rPr>
              <a:t>potential benefit of improved medication compliance</a:t>
            </a:r>
            <a:r>
              <a:rPr lang="en-US" sz="3200" b="0" i="0" u="sng" strike="noStrike" baseline="0" dirty="0" smtClean="0">
                <a:solidFill>
                  <a:srgbClr val="7030A0"/>
                </a:solidFill>
                <a:latin typeface="TimesNewRomanPS"/>
              </a:rPr>
              <a:t> and possibly better allograft outcomes by decreasing </a:t>
            </a:r>
            <a:r>
              <a:rPr lang="en-US" sz="3200" b="0" i="0" u="sng" strike="noStrike" baseline="0" dirty="0" smtClean="0">
                <a:solidFill>
                  <a:srgbClr val="0070C0"/>
                </a:solidFill>
                <a:latin typeface="TimesNewRomanPS"/>
              </a:rPr>
              <a:t>pill burden and thereby simplifying dosing schedule. </a:t>
            </a:r>
          </a:p>
          <a:p>
            <a:pPr algn="l" rtl="0"/>
            <a:endParaRPr lang="en-US" sz="2800" b="1" i="0" u="none" strike="noStrike" baseline="0" dirty="0" smtClean="0">
              <a:solidFill>
                <a:schemeClr val="accent6">
                  <a:lumMod val="50000"/>
                </a:schemeClr>
              </a:solidFill>
              <a:latin typeface="TimesNewRomanPS"/>
            </a:endParaRPr>
          </a:p>
          <a:p>
            <a:pPr algn="l" rtl="0"/>
            <a:r>
              <a:rPr lang="en-US" sz="280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NewRomanPS"/>
              </a:rPr>
              <a:t>Since there is more extensive experience in the use of the twice-daily </a:t>
            </a:r>
            <a:r>
              <a:rPr lang="en-US" sz="2800" b="1" i="0" u="none" strike="noStrike" baseline="0" dirty="0" err="1" smtClean="0">
                <a:solidFill>
                  <a:schemeClr val="accent6">
                    <a:lumMod val="50000"/>
                  </a:schemeClr>
                </a:solidFill>
                <a:latin typeface="TimesNewRomanPS"/>
              </a:rPr>
              <a:t>tacrolimus</a:t>
            </a:r>
            <a:r>
              <a:rPr lang="en-US" sz="280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NewRomanPS"/>
              </a:rPr>
              <a:t> formulation in clinics, the increased </a:t>
            </a:r>
            <a:r>
              <a:rPr lang="en-US" sz="2800" b="1" i="0" u="sng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NewRomanPS"/>
              </a:rPr>
              <a:t>utilization of once-daily </a:t>
            </a:r>
            <a:r>
              <a:rPr lang="en-US" sz="2800" b="1" i="0" u="sng" strike="noStrike" baseline="0" dirty="0" err="1" smtClean="0">
                <a:solidFill>
                  <a:schemeClr val="accent6">
                    <a:lumMod val="50000"/>
                  </a:schemeClr>
                </a:solidFill>
                <a:latin typeface="TimesNewRomanPS"/>
              </a:rPr>
              <a:t>tacrolimus</a:t>
            </a:r>
            <a:r>
              <a:rPr lang="en-US" sz="2800" b="1" i="0" u="sng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NewRomanPS"/>
              </a:rPr>
              <a:t> demands a review of evidence that this formulation is comparable, or </a:t>
            </a:r>
            <a:r>
              <a:rPr lang="en-US" sz="2800" b="1" i="0" u="sng" strike="noStrike" baseline="0" dirty="0" err="1" smtClean="0">
                <a:solidFill>
                  <a:schemeClr val="accent6">
                    <a:lumMod val="50000"/>
                  </a:schemeClr>
                </a:solidFill>
                <a:latin typeface="TimesNewRomanPS"/>
              </a:rPr>
              <a:t>noninferior</a:t>
            </a:r>
            <a:r>
              <a:rPr lang="en-US" sz="2800" b="1" i="0" u="sng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NewRomanPS"/>
              </a:rPr>
              <a:t> if not superior, to twice-daily </a:t>
            </a:r>
            <a:r>
              <a:rPr lang="en-US" sz="2800" b="1" i="0" u="sng" strike="noStrike" baseline="0" dirty="0" err="1" smtClean="0">
                <a:solidFill>
                  <a:schemeClr val="accent6">
                    <a:lumMod val="50000"/>
                  </a:schemeClr>
                </a:solidFill>
                <a:latin typeface="TimesNewRomanPS"/>
              </a:rPr>
              <a:t>tacrolimus</a:t>
            </a:r>
            <a:r>
              <a:rPr lang="en-US" sz="2800" b="1" i="0" u="sng" strike="noStrike" baseline="0" dirty="0" smtClean="0">
                <a:solidFill>
                  <a:schemeClr val="accent6">
                    <a:lumMod val="50000"/>
                  </a:schemeClr>
                </a:solidFill>
                <a:latin typeface="TimesNewRomanPS"/>
              </a:rPr>
              <a:t> in terms of safety and efficacy.</a:t>
            </a:r>
            <a:endParaRPr lang="fa-IR" sz="28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526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562708" y="1594338"/>
            <a:ext cx="110196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In the Chinese study of 199 kidney transplant recipients, reported adverse events were malaise (3.5%), headache (3%), oral ulcer (1.5%), and skin rash (1%). Only one patient developed </a:t>
            </a:r>
            <a:r>
              <a:rPr lang="en-US" sz="3200" b="1" dirty="0"/>
              <a:t>an unspecified </a:t>
            </a:r>
            <a:r>
              <a:rPr lang="en-US" sz="3200" b="1" dirty="0" err="1"/>
              <a:t>neoplasia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 algn="l" rtl="0"/>
            <a:r>
              <a:rPr lang="en-US" sz="3200" b="1" dirty="0" smtClean="0"/>
              <a:t>Seven </a:t>
            </a:r>
            <a:r>
              <a:rPr lang="en-US" sz="3200" b="1" dirty="0"/>
              <a:t>patients noted deterioration in renal function and were converted back to twice-daily </a:t>
            </a:r>
            <a:r>
              <a:rPr lang="en-US" sz="3200" b="1" dirty="0" smtClean="0"/>
              <a:t>tacrolimus.27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009132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831" y="1781908"/>
            <a:ext cx="8124092" cy="31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65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5999"/>
            <a:ext cx="10415954" cy="39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76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85" y="1477108"/>
            <a:ext cx="9636369" cy="43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475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31" y="300568"/>
            <a:ext cx="11699631" cy="625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541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3" y="256148"/>
            <a:ext cx="11887200" cy="63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4" y="365125"/>
            <a:ext cx="11617568" cy="612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6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7" y="365125"/>
            <a:ext cx="11605847" cy="61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4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3180</Words>
  <Application>Microsoft Office PowerPoint</Application>
  <PresentationFormat>Widescreen</PresentationFormat>
  <Paragraphs>125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Arial</vt:lpstr>
      <vt:lpstr>Calibri</vt:lpstr>
      <vt:lpstr>Calibri Light</vt:lpstr>
      <vt:lpstr>Gill Sans MT</vt:lpstr>
      <vt:lpstr>Times New Roman</vt:lpstr>
      <vt:lpstr>TimesNewRomanPS</vt:lpstr>
      <vt:lpstr>Office Theme</vt:lpstr>
      <vt:lpstr>Long acting calinurin inhibitors, principls and benefits </vt:lpstr>
      <vt:lpstr>Introduction </vt:lpstr>
      <vt:lpstr>PowerPoint Presentation</vt:lpstr>
      <vt:lpstr>PowerPoint Presentation</vt:lpstr>
      <vt:lpstr>Rationale for once-daily tacrolimus in clinical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Once-daily tacrolimus: dosing and pharmacokinetics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Efficacy studies on once-daily tacrolimus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and tolerability in long-term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SamSystemShargh</dc:creator>
  <cp:lastModifiedBy>SamSystemShargh</cp:lastModifiedBy>
  <cp:revision>72</cp:revision>
  <dcterms:created xsi:type="dcterms:W3CDTF">2020-12-10T09:41:08Z</dcterms:created>
  <dcterms:modified xsi:type="dcterms:W3CDTF">2021-01-10T04:36:00Z</dcterms:modified>
</cp:coreProperties>
</file>